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5" r:id="rId1"/>
  </p:sldMasterIdLst>
  <p:notesMasterIdLst>
    <p:notesMasterId r:id="rId24"/>
  </p:notesMasterIdLst>
  <p:sldIdLst>
    <p:sldId id="256" r:id="rId2"/>
    <p:sldId id="269" r:id="rId3"/>
    <p:sldId id="257" r:id="rId4"/>
    <p:sldId id="271" r:id="rId5"/>
    <p:sldId id="275" r:id="rId6"/>
    <p:sldId id="272" r:id="rId7"/>
    <p:sldId id="259" r:id="rId8"/>
    <p:sldId id="283" r:id="rId9"/>
    <p:sldId id="282" r:id="rId10"/>
    <p:sldId id="262" r:id="rId11"/>
    <p:sldId id="288" r:id="rId12"/>
    <p:sldId id="284" r:id="rId13"/>
    <p:sldId id="285" r:id="rId14"/>
    <p:sldId id="286" r:id="rId15"/>
    <p:sldId id="287" r:id="rId16"/>
    <p:sldId id="274" r:id="rId17"/>
    <p:sldId id="268" r:id="rId18"/>
    <p:sldId id="280" r:id="rId19"/>
    <p:sldId id="264" r:id="rId20"/>
    <p:sldId id="266" r:id="rId21"/>
    <p:sldId id="279" r:id="rId22"/>
    <p:sldId id="270" r:id="rId2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Orta Stil 2 - Vurgu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Orta Stil 2 - Vurgu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A107856-5554-42FB-B03E-39F5DBC370BA}" styleName="Orta Stil 4 - Vurgu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55" autoAdjust="0"/>
    <p:restoredTop sz="79177" autoAdjust="0"/>
  </p:normalViewPr>
  <p:slideViewPr>
    <p:cSldViewPr snapToGrid="0">
      <p:cViewPr varScale="1">
        <p:scale>
          <a:sx n="68" d="100"/>
          <a:sy n="68" d="100"/>
        </p:scale>
        <p:origin x="114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D41678-C6BA-4B5E-A6ED-4D9215C208CE}" type="doc">
      <dgm:prSet loTypeId="urn:microsoft.com/office/officeart/2005/8/layout/gear1" loCatId="relationship" qsTypeId="urn:microsoft.com/office/officeart/2005/8/quickstyle/3d9" qsCatId="3D" csTypeId="urn:microsoft.com/office/officeart/2005/8/colors/colorful3" csCatId="colorful" phldr="1"/>
      <dgm:spPr/>
    </dgm:pt>
    <dgm:pt modelId="{2130A922-EE48-4BFA-BA21-BB599BB9D89A}">
      <dgm:prSet phldrT="[Text]"/>
      <dgm:spPr/>
      <dgm:t>
        <a:bodyPr/>
        <a:lstStyle/>
        <a:p>
          <a:r>
            <a:rPr lang="tr-TR" dirty="0"/>
            <a:t>Code</a:t>
          </a:r>
        </a:p>
      </dgm:t>
    </dgm:pt>
    <dgm:pt modelId="{531122B4-055E-4A7D-82C2-79D32E53A3BB}" type="parTrans" cxnId="{9E293439-D083-40C3-9C27-36627407E043}">
      <dgm:prSet/>
      <dgm:spPr/>
      <dgm:t>
        <a:bodyPr/>
        <a:lstStyle/>
        <a:p>
          <a:endParaRPr lang="tr-TR"/>
        </a:p>
      </dgm:t>
    </dgm:pt>
    <dgm:pt modelId="{94B6377B-66B9-4B84-88C3-8B69CB09B2A8}" type="sibTrans" cxnId="{9E293439-D083-40C3-9C27-36627407E043}">
      <dgm:prSet/>
      <dgm:spPr/>
      <dgm:t>
        <a:bodyPr/>
        <a:lstStyle/>
        <a:p>
          <a:endParaRPr lang="tr-TR"/>
        </a:p>
      </dgm:t>
    </dgm:pt>
    <dgm:pt modelId="{3D819A1A-4645-46E2-85AA-049E4272776F}">
      <dgm:prSet phldrT="[Text]"/>
      <dgm:spPr/>
      <dgm:t>
        <a:bodyPr/>
        <a:lstStyle/>
        <a:p>
          <a:r>
            <a:rPr lang="tr-TR" dirty="0"/>
            <a:t> Sleep</a:t>
          </a:r>
        </a:p>
      </dgm:t>
    </dgm:pt>
    <dgm:pt modelId="{93DBB0ED-A30A-4E39-A3E5-23257FBE16EB}" type="parTrans" cxnId="{74503182-80AE-4A3B-BD1F-17C899C239FE}">
      <dgm:prSet/>
      <dgm:spPr/>
      <dgm:t>
        <a:bodyPr/>
        <a:lstStyle/>
        <a:p>
          <a:endParaRPr lang="tr-TR"/>
        </a:p>
      </dgm:t>
    </dgm:pt>
    <dgm:pt modelId="{90E074C9-5D2F-4707-A330-63B43BAE70F4}" type="sibTrans" cxnId="{74503182-80AE-4A3B-BD1F-17C899C239FE}">
      <dgm:prSet/>
      <dgm:spPr/>
      <dgm:t>
        <a:bodyPr/>
        <a:lstStyle/>
        <a:p>
          <a:endParaRPr lang="tr-TR"/>
        </a:p>
      </dgm:t>
    </dgm:pt>
    <dgm:pt modelId="{5212DD4B-6386-4B85-A33D-333B93F6D47D}">
      <dgm:prSet phldrT="[Text]"/>
      <dgm:spPr/>
      <dgm:t>
        <a:bodyPr/>
        <a:lstStyle/>
        <a:p>
          <a:r>
            <a:rPr lang="tr-TR" dirty="0"/>
            <a:t> Eat</a:t>
          </a:r>
        </a:p>
      </dgm:t>
    </dgm:pt>
    <dgm:pt modelId="{95A81F04-4D41-4B36-B58D-258DFB6FD52F}" type="parTrans" cxnId="{AD09E4D4-4E6D-4BCD-9328-FE867EC692A6}">
      <dgm:prSet/>
      <dgm:spPr/>
      <dgm:t>
        <a:bodyPr/>
        <a:lstStyle/>
        <a:p>
          <a:endParaRPr lang="tr-TR"/>
        </a:p>
      </dgm:t>
    </dgm:pt>
    <dgm:pt modelId="{719155B8-4207-4B57-AF69-5704948652C4}" type="sibTrans" cxnId="{AD09E4D4-4E6D-4BCD-9328-FE867EC692A6}">
      <dgm:prSet/>
      <dgm:spPr/>
      <dgm:t>
        <a:bodyPr/>
        <a:lstStyle/>
        <a:p>
          <a:endParaRPr lang="tr-TR"/>
        </a:p>
      </dgm:t>
    </dgm:pt>
    <dgm:pt modelId="{BF245566-8175-4E87-800B-38C376642820}">
      <dgm:prSet phldrT="[Text]"/>
      <dgm:spPr/>
      <dgm:t>
        <a:bodyPr/>
        <a:lstStyle/>
        <a:p>
          <a:endParaRPr lang="tr-TR"/>
        </a:p>
      </dgm:t>
    </dgm:pt>
    <dgm:pt modelId="{08349C8C-7FC0-46C7-9043-FF38E11BED48}" type="parTrans" cxnId="{9F1ECCF0-F1C7-4553-B93F-DB9DA5FD18C7}">
      <dgm:prSet/>
      <dgm:spPr/>
      <dgm:t>
        <a:bodyPr/>
        <a:lstStyle/>
        <a:p>
          <a:endParaRPr lang="tr-TR"/>
        </a:p>
      </dgm:t>
    </dgm:pt>
    <dgm:pt modelId="{56C0885A-18E3-4848-8745-8625149DE832}" type="sibTrans" cxnId="{9F1ECCF0-F1C7-4553-B93F-DB9DA5FD18C7}">
      <dgm:prSet/>
      <dgm:spPr/>
      <dgm:t>
        <a:bodyPr/>
        <a:lstStyle/>
        <a:p>
          <a:endParaRPr lang="tr-TR"/>
        </a:p>
      </dgm:t>
    </dgm:pt>
    <dgm:pt modelId="{875DC606-E1AA-440A-B1E9-92D36ADB9968}" type="pres">
      <dgm:prSet presAssocID="{53D41678-C6BA-4B5E-A6ED-4D9215C208CE}" presName="composite" presStyleCnt="0">
        <dgm:presLayoutVars>
          <dgm:chMax val="3"/>
          <dgm:animLvl val="lvl"/>
          <dgm:resizeHandles val="exact"/>
        </dgm:presLayoutVars>
      </dgm:prSet>
      <dgm:spPr/>
    </dgm:pt>
    <dgm:pt modelId="{78C4AABF-4012-4373-AA54-9A74E4D57B11}" type="pres">
      <dgm:prSet presAssocID="{2130A922-EE48-4BFA-BA21-BB599BB9D89A}" presName="gear1" presStyleLbl="node1" presStyleIdx="0" presStyleCnt="3" custLinFactNeighborX="6261" custLinFactNeighborY="-783">
        <dgm:presLayoutVars>
          <dgm:chMax val="1"/>
          <dgm:bulletEnabled val="1"/>
        </dgm:presLayoutVars>
      </dgm:prSet>
      <dgm:spPr/>
    </dgm:pt>
    <dgm:pt modelId="{1531A9F3-E199-46C5-94A8-FF4FC8AA2D52}" type="pres">
      <dgm:prSet presAssocID="{2130A922-EE48-4BFA-BA21-BB599BB9D89A}" presName="gear1srcNode" presStyleLbl="node1" presStyleIdx="0" presStyleCnt="3"/>
      <dgm:spPr/>
    </dgm:pt>
    <dgm:pt modelId="{09BD73AD-A8E8-41A2-99DA-0D703DDED4E1}" type="pres">
      <dgm:prSet presAssocID="{2130A922-EE48-4BFA-BA21-BB599BB9D89A}" presName="gear1dstNode" presStyleLbl="node1" presStyleIdx="0" presStyleCnt="3"/>
      <dgm:spPr/>
    </dgm:pt>
    <dgm:pt modelId="{8F2DCF17-D697-4827-83E4-B502A0AC43B5}" type="pres">
      <dgm:prSet presAssocID="{3D819A1A-4645-46E2-85AA-049E4272776F}" presName="gear2" presStyleLbl="node1" presStyleIdx="1" presStyleCnt="3">
        <dgm:presLayoutVars>
          <dgm:chMax val="1"/>
          <dgm:bulletEnabled val="1"/>
        </dgm:presLayoutVars>
      </dgm:prSet>
      <dgm:spPr/>
    </dgm:pt>
    <dgm:pt modelId="{2CCBB10C-6C9D-472D-A19C-30F80AE3D984}" type="pres">
      <dgm:prSet presAssocID="{3D819A1A-4645-46E2-85AA-049E4272776F}" presName="gear2srcNode" presStyleLbl="node1" presStyleIdx="1" presStyleCnt="3"/>
      <dgm:spPr/>
    </dgm:pt>
    <dgm:pt modelId="{561E37EA-95F7-4FE7-A12C-A9574AE19259}" type="pres">
      <dgm:prSet presAssocID="{3D819A1A-4645-46E2-85AA-049E4272776F}" presName="gear2dstNode" presStyleLbl="node1" presStyleIdx="1" presStyleCnt="3"/>
      <dgm:spPr/>
    </dgm:pt>
    <dgm:pt modelId="{5D5B867C-FA95-4AAE-BF5C-BC315DF05B17}" type="pres">
      <dgm:prSet presAssocID="{5212DD4B-6386-4B85-A33D-333B93F6D47D}" presName="gear3" presStyleLbl="node1" presStyleIdx="2" presStyleCnt="3"/>
      <dgm:spPr/>
    </dgm:pt>
    <dgm:pt modelId="{2DB9D53E-E004-4AFF-A8DD-522EB783AB14}" type="pres">
      <dgm:prSet presAssocID="{5212DD4B-6386-4B85-A33D-333B93F6D47D}" presName="gear3tx" presStyleLbl="node1" presStyleIdx="2" presStyleCnt="3">
        <dgm:presLayoutVars>
          <dgm:chMax val="1"/>
          <dgm:bulletEnabled val="1"/>
        </dgm:presLayoutVars>
      </dgm:prSet>
      <dgm:spPr/>
    </dgm:pt>
    <dgm:pt modelId="{7DC2EF6A-83F0-4C77-8913-693A70A6F675}" type="pres">
      <dgm:prSet presAssocID="{5212DD4B-6386-4B85-A33D-333B93F6D47D}" presName="gear3srcNode" presStyleLbl="node1" presStyleIdx="2" presStyleCnt="3"/>
      <dgm:spPr/>
    </dgm:pt>
    <dgm:pt modelId="{F3A42D17-94BE-4775-9268-6DF2B6E84017}" type="pres">
      <dgm:prSet presAssocID="{5212DD4B-6386-4B85-A33D-333B93F6D47D}" presName="gear3dstNode" presStyleLbl="node1" presStyleIdx="2" presStyleCnt="3"/>
      <dgm:spPr/>
    </dgm:pt>
    <dgm:pt modelId="{7C510D54-87E2-471D-AC21-6CC8C7D29F44}" type="pres">
      <dgm:prSet presAssocID="{94B6377B-66B9-4B84-88C3-8B69CB09B2A8}" presName="connector1" presStyleLbl="sibTrans2D1" presStyleIdx="0" presStyleCnt="3"/>
      <dgm:spPr/>
    </dgm:pt>
    <dgm:pt modelId="{AF0C2E10-B740-455C-83A6-0D93293ED439}" type="pres">
      <dgm:prSet presAssocID="{90E074C9-5D2F-4707-A330-63B43BAE70F4}" presName="connector2" presStyleLbl="sibTrans2D1" presStyleIdx="1" presStyleCnt="3"/>
      <dgm:spPr/>
    </dgm:pt>
    <dgm:pt modelId="{47919495-26FD-4E8F-996A-6AE424548B0D}" type="pres">
      <dgm:prSet presAssocID="{719155B8-4207-4B57-AF69-5704948652C4}" presName="connector3" presStyleLbl="sibTrans2D1" presStyleIdx="2" presStyleCnt="3" custLinFactNeighborY="-1335"/>
      <dgm:spPr/>
    </dgm:pt>
  </dgm:ptLst>
  <dgm:cxnLst>
    <dgm:cxn modelId="{2BB73209-2271-4F1B-9775-190804AFF403}" type="presOf" srcId="{2130A922-EE48-4BFA-BA21-BB599BB9D89A}" destId="{09BD73AD-A8E8-41A2-99DA-0D703DDED4E1}" srcOrd="2" destOrd="0" presId="urn:microsoft.com/office/officeart/2005/8/layout/gear1"/>
    <dgm:cxn modelId="{C089AE15-0D96-4A4D-A73A-CA64642CA1E4}" type="presOf" srcId="{5212DD4B-6386-4B85-A33D-333B93F6D47D}" destId="{2DB9D53E-E004-4AFF-A8DD-522EB783AB14}" srcOrd="1" destOrd="0" presId="urn:microsoft.com/office/officeart/2005/8/layout/gear1"/>
    <dgm:cxn modelId="{7A47ED19-BA1B-48CD-8128-A9C8AB6705A1}" type="presOf" srcId="{53D41678-C6BA-4B5E-A6ED-4D9215C208CE}" destId="{875DC606-E1AA-440A-B1E9-92D36ADB9968}" srcOrd="0" destOrd="0" presId="urn:microsoft.com/office/officeart/2005/8/layout/gear1"/>
    <dgm:cxn modelId="{71082030-28C6-44BE-B04F-95B4C1CB3DD3}" type="presOf" srcId="{5212DD4B-6386-4B85-A33D-333B93F6D47D}" destId="{F3A42D17-94BE-4775-9268-6DF2B6E84017}" srcOrd="3" destOrd="0" presId="urn:microsoft.com/office/officeart/2005/8/layout/gear1"/>
    <dgm:cxn modelId="{9E293439-D083-40C3-9C27-36627407E043}" srcId="{53D41678-C6BA-4B5E-A6ED-4D9215C208CE}" destId="{2130A922-EE48-4BFA-BA21-BB599BB9D89A}" srcOrd="0" destOrd="0" parTransId="{531122B4-055E-4A7D-82C2-79D32E53A3BB}" sibTransId="{94B6377B-66B9-4B84-88C3-8B69CB09B2A8}"/>
    <dgm:cxn modelId="{72E97160-78DA-434A-A6E1-7A362695F564}" type="presOf" srcId="{3D819A1A-4645-46E2-85AA-049E4272776F}" destId="{561E37EA-95F7-4FE7-A12C-A9574AE19259}" srcOrd="2" destOrd="0" presId="urn:microsoft.com/office/officeart/2005/8/layout/gear1"/>
    <dgm:cxn modelId="{5F89F542-ADEF-4BB0-A2AC-255D77D152E2}" type="presOf" srcId="{719155B8-4207-4B57-AF69-5704948652C4}" destId="{47919495-26FD-4E8F-996A-6AE424548B0D}" srcOrd="0" destOrd="0" presId="urn:microsoft.com/office/officeart/2005/8/layout/gear1"/>
    <dgm:cxn modelId="{915C7A46-32DD-479D-A1A7-640AE97879DE}" type="presOf" srcId="{3D819A1A-4645-46E2-85AA-049E4272776F}" destId="{8F2DCF17-D697-4827-83E4-B502A0AC43B5}" srcOrd="0" destOrd="0" presId="urn:microsoft.com/office/officeart/2005/8/layout/gear1"/>
    <dgm:cxn modelId="{4BDDA372-0E28-4C75-8EEF-E0893B4217F0}" type="presOf" srcId="{94B6377B-66B9-4B84-88C3-8B69CB09B2A8}" destId="{7C510D54-87E2-471D-AC21-6CC8C7D29F44}" srcOrd="0" destOrd="0" presId="urn:microsoft.com/office/officeart/2005/8/layout/gear1"/>
    <dgm:cxn modelId="{51BFEB72-ABD3-4919-900A-AAB58825588B}" type="presOf" srcId="{90E074C9-5D2F-4707-A330-63B43BAE70F4}" destId="{AF0C2E10-B740-455C-83A6-0D93293ED439}" srcOrd="0" destOrd="0" presId="urn:microsoft.com/office/officeart/2005/8/layout/gear1"/>
    <dgm:cxn modelId="{7AE70677-07C2-4833-A38B-4C0CAF201CAF}" type="presOf" srcId="{3D819A1A-4645-46E2-85AA-049E4272776F}" destId="{2CCBB10C-6C9D-472D-A19C-30F80AE3D984}" srcOrd="1" destOrd="0" presId="urn:microsoft.com/office/officeart/2005/8/layout/gear1"/>
    <dgm:cxn modelId="{74503182-80AE-4A3B-BD1F-17C899C239FE}" srcId="{53D41678-C6BA-4B5E-A6ED-4D9215C208CE}" destId="{3D819A1A-4645-46E2-85AA-049E4272776F}" srcOrd="1" destOrd="0" parTransId="{93DBB0ED-A30A-4E39-A3E5-23257FBE16EB}" sibTransId="{90E074C9-5D2F-4707-A330-63B43BAE70F4}"/>
    <dgm:cxn modelId="{F5B91897-DC80-45E1-BC71-25F0BA126CAF}" type="presOf" srcId="{5212DD4B-6386-4B85-A33D-333B93F6D47D}" destId="{5D5B867C-FA95-4AAE-BF5C-BC315DF05B17}" srcOrd="0" destOrd="0" presId="urn:microsoft.com/office/officeart/2005/8/layout/gear1"/>
    <dgm:cxn modelId="{D97BD7A5-1672-4FE5-AA8C-1DB2CD7C93F4}" type="presOf" srcId="{5212DD4B-6386-4B85-A33D-333B93F6D47D}" destId="{7DC2EF6A-83F0-4C77-8913-693A70A6F675}" srcOrd="2" destOrd="0" presId="urn:microsoft.com/office/officeart/2005/8/layout/gear1"/>
    <dgm:cxn modelId="{AD09E4D4-4E6D-4BCD-9328-FE867EC692A6}" srcId="{53D41678-C6BA-4B5E-A6ED-4D9215C208CE}" destId="{5212DD4B-6386-4B85-A33D-333B93F6D47D}" srcOrd="2" destOrd="0" parTransId="{95A81F04-4D41-4B36-B58D-258DFB6FD52F}" sibTransId="{719155B8-4207-4B57-AF69-5704948652C4}"/>
    <dgm:cxn modelId="{1B1042E0-A9E3-4613-AF13-2BD0BA47D35A}" type="presOf" srcId="{2130A922-EE48-4BFA-BA21-BB599BB9D89A}" destId="{1531A9F3-E199-46C5-94A8-FF4FC8AA2D52}" srcOrd="1" destOrd="0" presId="urn:microsoft.com/office/officeart/2005/8/layout/gear1"/>
    <dgm:cxn modelId="{9F1ECCF0-F1C7-4553-B93F-DB9DA5FD18C7}" srcId="{53D41678-C6BA-4B5E-A6ED-4D9215C208CE}" destId="{BF245566-8175-4E87-800B-38C376642820}" srcOrd="3" destOrd="0" parTransId="{08349C8C-7FC0-46C7-9043-FF38E11BED48}" sibTransId="{56C0885A-18E3-4848-8745-8625149DE832}"/>
    <dgm:cxn modelId="{41826AF3-983A-4F20-BA81-F0F09974634A}" type="presOf" srcId="{2130A922-EE48-4BFA-BA21-BB599BB9D89A}" destId="{78C4AABF-4012-4373-AA54-9A74E4D57B11}" srcOrd="0" destOrd="0" presId="urn:microsoft.com/office/officeart/2005/8/layout/gear1"/>
    <dgm:cxn modelId="{2BC878D7-A854-4F93-8709-1B5BE93F1197}" type="presParOf" srcId="{875DC606-E1AA-440A-B1E9-92D36ADB9968}" destId="{78C4AABF-4012-4373-AA54-9A74E4D57B11}" srcOrd="0" destOrd="0" presId="urn:microsoft.com/office/officeart/2005/8/layout/gear1"/>
    <dgm:cxn modelId="{B079E556-5238-4EA2-8220-62C8D9EA47DF}" type="presParOf" srcId="{875DC606-E1AA-440A-B1E9-92D36ADB9968}" destId="{1531A9F3-E199-46C5-94A8-FF4FC8AA2D52}" srcOrd="1" destOrd="0" presId="urn:microsoft.com/office/officeart/2005/8/layout/gear1"/>
    <dgm:cxn modelId="{C3C4A26E-F3F2-45E3-92E7-DF1AFF3B02D4}" type="presParOf" srcId="{875DC606-E1AA-440A-B1E9-92D36ADB9968}" destId="{09BD73AD-A8E8-41A2-99DA-0D703DDED4E1}" srcOrd="2" destOrd="0" presId="urn:microsoft.com/office/officeart/2005/8/layout/gear1"/>
    <dgm:cxn modelId="{1270BCD9-5CEF-4765-B124-958E83D46371}" type="presParOf" srcId="{875DC606-E1AA-440A-B1E9-92D36ADB9968}" destId="{8F2DCF17-D697-4827-83E4-B502A0AC43B5}" srcOrd="3" destOrd="0" presId="urn:microsoft.com/office/officeart/2005/8/layout/gear1"/>
    <dgm:cxn modelId="{1716CA9E-7517-4587-8E6E-5C1C47973553}" type="presParOf" srcId="{875DC606-E1AA-440A-B1E9-92D36ADB9968}" destId="{2CCBB10C-6C9D-472D-A19C-30F80AE3D984}" srcOrd="4" destOrd="0" presId="urn:microsoft.com/office/officeart/2005/8/layout/gear1"/>
    <dgm:cxn modelId="{2D4BD374-96FB-47CC-B0F4-1EC7031DE6C9}" type="presParOf" srcId="{875DC606-E1AA-440A-B1E9-92D36ADB9968}" destId="{561E37EA-95F7-4FE7-A12C-A9574AE19259}" srcOrd="5" destOrd="0" presId="urn:microsoft.com/office/officeart/2005/8/layout/gear1"/>
    <dgm:cxn modelId="{D3D71401-BC9D-4B3F-8B86-B2EC96AB5C44}" type="presParOf" srcId="{875DC606-E1AA-440A-B1E9-92D36ADB9968}" destId="{5D5B867C-FA95-4AAE-BF5C-BC315DF05B17}" srcOrd="6" destOrd="0" presId="urn:microsoft.com/office/officeart/2005/8/layout/gear1"/>
    <dgm:cxn modelId="{2D039566-1DD0-43C5-8C16-40B80BD6733D}" type="presParOf" srcId="{875DC606-E1AA-440A-B1E9-92D36ADB9968}" destId="{2DB9D53E-E004-4AFF-A8DD-522EB783AB14}" srcOrd="7" destOrd="0" presId="urn:microsoft.com/office/officeart/2005/8/layout/gear1"/>
    <dgm:cxn modelId="{BBA2C228-CE1F-434D-B74B-36B38F0AF41C}" type="presParOf" srcId="{875DC606-E1AA-440A-B1E9-92D36ADB9968}" destId="{7DC2EF6A-83F0-4C77-8913-693A70A6F675}" srcOrd="8" destOrd="0" presId="urn:microsoft.com/office/officeart/2005/8/layout/gear1"/>
    <dgm:cxn modelId="{164EA845-69CD-4B79-897D-06239249B205}" type="presParOf" srcId="{875DC606-E1AA-440A-B1E9-92D36ADB9968}" destId="{F3A42D17-94BE-4775-9268-6DF2B6E84017}" srcOrd="9" destOrd="0" presId="urn:microsoft.com/office/officeart/2005/8/layout/gear1"/>
    <dgm:cxn modelId="{7F5F0C5C-6AB0-4E76-B0CD-C92FE91EAB4E}" type="presParOf" srcId="{875DC606-E1AA-440A-B1E9-92D36ADB9968}" destId="{7C510D54-87E2-471D-AC21-6CC8C7D29F44}" srcOrd="10" destOrd="0" presId="urn:microsoft.com/office/officeart/2005/8/layout/gear1"/>
    <dgm:cxn modelId="{A0D65686-92F0-4487-BE1D-B470270011A2}" type="presParOf" srcId="{875DC606-E1AA-440A-B1E9-92D36ADB9968}" destId="{AF0C2E10-B740-455C-83A6-0D93293ED439}" srcOrd="11" destOrd="0" presId="urn:microsoft.com/office/officeart/2005/8/layout/gear1"/>
    <dgm:cxn modelId="{3286F204-E6A5-44CA-9F93-468DCCBC27ED}" type="presParOf" srcId="{875DC606-E1AA-440A-B1E9-92D36ADB9968}" destId="{47919495-26FD-4E8F-996A-6AE424548B0D}"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C4AABF-4012-4373-AA54-9A74E4D57B11}">
      <dsp:nvSpPr>
        <dsp:cNvPr id="0" name=""/>
        <dsp:cNvSpPr/>
      </dsp:nvSpPr>
      <dsp:spPr>
        <a:xfrm>
          <a:off x="3169407" y="1952242"/>
          <a:ext cx="2409129" cy="2409129"/>
        </a:xfrm>
        <a:prstGeom prst="gear9">
          <a:avLst/>
        </a:prstGeom>
        <a:solidFill>
          <a:schemeClr val="accent3">
            <a:hueOff val="0"/>
            <a:satOff val="0"/>
            <a:lumOff val="0"/>
            <a:alphaOff val="0"/>
          </a:schemeClr>
        </a:solidFill>
        <a:ln>
          <a:noFill/>
        </a:ln>
        <a:effectLst>
          <a:outerShdw blurRad="38100" dist="25400" dir="5400000" rotWithShape="0">
            <a:srgbClr val="000000">
              <a:alpha val="4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9210" tIns="29210" rIns="29210" bIns="29210" numCol="1" spcCol="1270" anchor="ctr" anchorCtr="0">
          <a:noAutofit/>
          <a:sp3d extrusionH="28000" prstMaterial="matte"/>
        </a:bodyPr>
        <a:lstStyle/>
        <a:p>
          <a:pPr marL="0" lvl="0" indent="0" algn="ctr" defTabSz="1022350">
            <a:lnSpc>
              <a:spcPct val="90000"/>
            </a:lnSpc>
            <a:spcBef>
              <a:spcPct val="0"/>
            </a:spcBef>
            <a:spcAft>
              <a:spcPct val="35000"/>
            </a:spcAft>
            <a:buNone/>
          </a:pPr>
          <a:r>
            <a:rPr lang="tr-TR" sz="2300" kern="1200" dirty="0"/>
            <a:t>Code</a:t>
          </a:r>
        </a:p>
      </dsp:txBody>
      <dsp:txXfrm>
        <a:off x="3653749" y="2516569"/>
        <a:ext cx="1440445" cy="1238342"/>
      </dsp:txXfrm>
    </dsp:sp>
    <dsp:sp modelId="{8F2DCF17-D697-4827-83E4-B502A0AC43B5}">
      <dsp:nvSpPr>
        <dsp:cNvPr id="0" name=""/>
        <dsp:cNvSpPr/>
      </dsp:nvSpPr>
      <dsp:spPr>
        <a:xfrm>
          <a:off x="1616896" y="1401675"/>
          <a:ext cx="1752094" cy="1752094"/>
        </a:xfrm>
        <a:prstGeom prst="gear6">
          <a:avLst/>
        </a:prstGeom>
        <a:solidFill>
          <a:schemeClr val="accent3">
            <a:hueOff val="5624522"/>
            <a:satOff val="1095"/>
            <a:lumOff val="5882"/>
            <a:alphaOff val="0"/>
          </a:schemeClr>
        </a:solidFill>
        <a:ln>
          <a:noFill/>
        </a:ln>
        <a:effectLst>
          <a:outerShdw blurRad="38100" dist="25400" dir="5400000" rotWithShape="0">
            <a:srgbClr val="000000">
              <a:alpha val="4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9210" tIns="29210" rIns="29210" bIns="29210" numCol="1" spcCol="1270" anchor="ctr" anchorCtr="0">
          <a:noAutofit/>
          <a:sp3d extrusionH="28000" prstMaterial="matte"/>
        </a:bodyPr>
        <a:lstStyle/>
        <a:p>
          <a:pPr marL="0" lvl="0" indent="0" algn="ctr" defTabSz="1022350">
            <a:lnSpc>
              <a:spcPct val="90000"/>
            </a:lnSpc>
            <a:spcBef>
              <a:spcPct val="0"/>
            </a:spcBef>
            <a:spcAft>
              <a:spcPct val="35000"/>
            </a:spcAft>
            <a:buNone/>
          </a:pPr>
          <a:r>
            <a:rPr lang="tr-TR" sz="2300" kern="1200" dirty="0"/>
            <a:t> Sleep</a:t>
          </a:r>
        </a:p>
      </dsp:txBody>
      <dsp:txXfrm>
        <a:off x="2057991" y="1845436"/>
        <a:ext cx="869904" cy="864572"/>
      </dsp:txXfrm>
    </dsp:sp>
    <dsp:sp modelId="{5D5B867C-FA95-4AAE-BF5C-BC315DF05B17}">
      <dsp:nvSpPr>
        <dsp:cNvPr id="0" name=""/>
        <dsp:cNvSpPr/>
      </dsp:nvSpPr>
      <dsp:spPr>
        <a:xfrm rot="20700000">
          <a:off x="2598247" y="192909"/>
          <a:ext cx="1716694" cy="1716694"/>
        </a:xfrm>
        <a:prstGeom prst="gear6">
          <a:avLst/>
        </a:prstGeom>
        <a:solidFill>
          <a:schemeClr val="accent3">
            <a:hueOff val="11249043"/>
            <a:satOff val="2189"/>
            <a:lumOff val="11765"/>
            <a:alphaOff val="0"/>
          </a:schemeClr>
        </a:solidFill>
        <a:ln>
          <a:noFill/>
        </a:ln>
        <a:effectLst>
          <a:outerShdw blurRad="38100" dist="25400" dir="5400000" rotWithShape="0">
            <a:srgbClr val="000000">
              <a:alpha val="4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9210" tIns="29210" rIns="29210" bIns="29210" numCol="1" spcCol="1270" anchor="ctr" anchorCtr="0">
          <a:noAutofit/>
          <a:sp3d extrusionH="28000" prstMaterial="matte"/>
        </a:bodyPr>
        <a:lstStyle/>
        <a:p>
          <a:pPr marL="0" lvl="0" indent="0" algn="ctr" defTabSz="1022350">
            <a:lnSpc>
              <a:spcPct val="90000"/>
            </a:lnSpc>
            <a:spcBef>
              <a:spcPct val="0"/>
            </a:spcBef>
            <a:spcAft>
              <a:spcPct val="35000"/>
            </a:spcAft>
            <a:buNone/>
          </a:pPr>
          <a:r>
            <a:rPr lang="tr-TR" sz="2300" kern="1200" dirty="0"/>
            <a:t> Eat</a:t>
          </a:r>
        </a:p>
      </dsp:txBody>
      <dsp:txXfrm rot="-20700000">
        <a:off x="2974769" y="569430"/>
        <a:ext cx="963651" cy="963651"/>
      </dsp:txXfrm>
    </dsp:sp>
    <dsp:sp modelId="{7C510D54-87E2-471D-AC21-6CC8C7D29F44}">
      <dsp:nvSpPr>
        <dsp:cNvPr id="0" name=""/>
        <dsp:cNvSpPr/>
      </dsp:nvSpPr>
      <dsp:spPr>
        <a:xfrm>
          <a:off x="2835368" y="1606410"/>
          <a:ext cx="3083685" cy="3083685"/>
        </a:xfrm>
        <a:prstGeom prst="circularArrow">
          <a:avLst>
            <a:gd name="adj1" fmla="val 4687"/>
            <a:gd name="adj2" fmla="val 299029"/>
            <a:gd name="adj3" fmla="val 2520473"/>
            <a:gd name="adj4" fmla="val 15852029"/>
            <a:gd name="adj5" fmla="val 5469"/>
          </a:avLst>
        </a:prstGeom>
        <a:solidFill>
          <a:schemeClr val="accent3">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AF0C2E10-B740-455C-83A6-0D93293ED439}">
      <dsp:nvSpPr>
        <dsp:cNvPr id="0" name=""/>
        <dsp:cNvSpPr/>
      </dsp:nvSpPr>
      <dsp:spPr>
        <a:xfrm>
          <a:off x="1306604" y="1013205"/>
          <a:ext cx="2240490" cy="2240490"/>
        </a:xfrm>
        <a:prstGeom prst="leftCircularArrow">
          <a:avLst>
            <a:gd name="adj1" fmla="val 6452"/>
            <a:gd name="adj2" fmla="val 429999"/>
            <a:gd name="adj3" fmla="val 10489124"/>
            <a:gd name="adj4" fmla="val 14837806"/>
            <a:gd name="adj5" fmla="val 7527"/>
          </a:avLst>
        </a:prstGeom>
        <a:solidFill>
          <a:schemeClr val="accent3">
            <a:hueOff val="5624522"/>
            <a:satOff val="1095"/>
            <a:lumOff val="5882"/>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47919495-26FD-4E8F-996A-6AE424548B0D}">
      <dsp:nvSpPr>
        <dsp:cNvPr id="0" name=""/>
        <dsp:cNvSpPr/>
      </dsp:nvSpPr>
      <dsp:spPr>
        <a:xfrm>
          <a:off x="2201158" y="-216159"/>
          <a:ext cx="2415699" cy="2415699"/>
        </a:xfrm>
        <a:prstGeom prst="circularArrow">
          <a:avLst>
            <a:gd name="adj1" fmla="val 5984"/>
            <a:gd name="adj2" fmla="val 394124"/>
            <a:gd name="adj3" fmla="val 13313824"/>
            <a:gd name="adj4" fmla="val 10508221"/>
            <a:gd name="adj5" fmla="val 6981"/>
          </a:avLst>
        </a:prstGeom>
        <a:solidFill>
          <a:schemeClr val="accent3">
            <a:hueOff val="11249043"/>
            <a:satOff val="2189"/>
            <a:lumOff val="11765"/>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361E56-3946-4CD0-9071-333000D36B80}" type="datetimeFigureOut">
              <a:rPr lang="tr-TR" smtClean="0"/>
              <a:t>14.05.2020</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42362-B57C-46C0-B13B-94EA871B7B73}" type="slidenum">
              <a:rPr lang="tr-TR" smtClean="0"/>
              <a:t>‹#›</a:t>
            </a:fld>
            <a:endParaRPr lang="tr-TR"/>
          </a:p>
        </p:txBody>
      </p:sp>
    </p:spTree>
    <p:extLst>
      <p:ext uri="{BB962C8B-B14F-4D97-AF65-F5344CB8AC3E}">
        <p14:creationId xmlns:p14="http://schemas.microsoft.com/office/powerpoint/2010/main" val="1100755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a:p>
            <a:endParaRPr lang="tr-TR" dirty="0"/>
          </a:p>
          <a:p>
            <a:endParaRPr lang="tr-TR" dirty="0"/>
          </a:p>
          <a:p>
            <a:endParaRPr lang="tr-TR" dirty="0"/>
          </a:p>
          <a:p>
            <a:endParaRPr lang="tr-TR" dirty="0"/>
          </a:p>
          <a:p>
            <a:endParaRPr lang="tr-TR" dirty="0"/>
          </a:p>
          <a:p>
            <a:endParaRPr lang="tr-TR" dirty="0"/>
          </a:p>
          <a:p>
            <a:endParaRPr lang="tr-TR" dirty="0"/>
          </a:p>
          <a:p>
            <a:r>
              <a:rPr lang="tr-TR" dirty="0"/>
              <a:t>Hello everyone. I’m Zeynep. </a:t>
            </a:r>
          </a:p>
          <a:p>
            <a:r>
              <a:rPr lang="tr-TR" dirty="0"/>
              <a:t>(herkes adını söyler)</a:t>
            </a:r>
          </a:p>
          <a:p>
            <a:r>
              <a:rPr lang="tr-TR" dirty="0"/>
              <a:t>We’re gonna present our project </a:t>
            </a:r>
          </a:p>
          <a:p>
            <a:r>
              <a:rPr lang="tr-TR" dirty="0"/>
              <a:t>that name is </a:t>
            </a:r>
            <a:r>
              <a:rPr lang="tr-TR" sz="1200" b="1" i="1" dirty="0"/>
              <a:t>WORD PUZZLE </a:t>
            </a:r>
            <a:endParaRPr lang="tr-TR" dirty="0"/>
          </a:p>
        </p:txBody>
      </p:sp>
      <p:sp>
        <p:nvSpPr>
          <p:cNvPr id="4" name="Slide Number Placeholder 3"/>
          <p:cNvSpPr>
            <a:spLocks noGrp="1"/>
          </p:cNvSpPr>
          <p:nvPr>
            <p:ph type="sldNum" sz="quarter" idx="5"/>
          </p:nvPr>
        </p:nvSpPr>
        <p:spPr/>
        <p:txBody>
          <a:bodyPr/>
          <a:lstStyle/>
          <a:p>
            <a:fld id="{D0C42362-B57C-46C0-B13B-94EA871B7B73}" type="slidenum">
              <a:rPr lang="tr-TR" smtClean="0"/>
              <a:t>1</a:t>
            </a:fld>
            <a:endParaRPr lang="tr-TR"/>
          </a:p>
        </p:txBody>
      </p:sp>
    </p:spTree>
    <p:extLst>
      <p:ext uri="{BB962C8B-B14F-4D97-AF65-F5344CB8AC3E}">
        <p14:creationId xmlns:p14="http://schemas.microsoft.com/office/powerpoint/2010/main" val="2345889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b="1" dirty="0">
                <a:solidFill>
                  <a:schemeClr val="accent3"/>
                </a:solidFill>
              </a:rPr>
              <a:t>FUNCTIONS WE HAVE USED are these; however, we are gonna talk about the algorithm of </a:t>
            </a:r>
            <a:r>
              <a:rPr lang="tr-TR" sz="1200" b="1" dirty="0"/>
              <a:t>thePuzzleGame, letterControls, turkishMeaning, and highScoreTable().</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b="1" dirty="0"/>
              <a:t>thePuzzleGame(</a:t>
            </a:r>
            <a:r>
              <a:rPr lang="tr-TR" sz="1200" dirty="0"/>
              <a:t>Player p</a:t>
            </a:r>
            <a:r>
              <a:rPr lang="tr-TR" sz="1200" b="1" dirty="0"/>
              <a:t>) function contains cursor movement.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b="1" dirty="0"/>
              <a:t>In letterControls(</a:t>
            </a:r>
            <a:r>
              <a:rPr lang="tr-TR" sz="1200" dirty="0"/>
              <a:t>Player p</a:t>
            </a:r>
            <a:r>
              <a:rPr lang="tr-TR" sz="1200" b="1" dirty="0"/>
              <a:t>) function, when user pressed a key, the correction of the letter and location have been detected.</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b="1" dirty="0"/>
              <a:t>In turkishMeaning function, user is asked the Turkish meaning of the completed word.</a:t>
            </a:r>
          </a:p>
        </p:txBody>
      </p:sp>
      <p:sp>
        <p:nvSpPr>
          <p:cNvPr id="4" name="Slide Number Placeholder 3"/>
          <p:cNvSpPr>
            <a:spLocks noGrp="1"/>
          </p:cNvSpPr>
          <p:nvPr>
            <p:ph type="sldNum" sz="quarter" idx="5"/>
          </p:nvPr>
        </p:nvSpPr>
        <p:spPr/>
        <p:txBody>
          <a:bodyPr/>
          <a:lstStyle/>
          <a:p>
            <a:fld id="{D0C42362-B57C-46C0-B13B-94EA871B7B73}" type="slidenum">
              <a:rPr lang="tr-TR" smtClean="0"/>
              <a:t>10</a:t>
            </a:fld>
            <a:endParaRPr lang="tr-TR"/>
          </a:p>
        </p:txBody>
      </p:sp>
    </p:spTree>
    <p:extLst>
      <p:ext uri="{BB962C8B-B14F-4D97-AF65-F5344CB8AC3E}">
        <p14:creationId xmlns:p14="http://schemas.microsoft.com/office/powerpoint/2010/main" val="159831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1" kern="1200" dirty="0">
                <a:solidFill>
                  <a:schemeClr val="tx1"/>
                </a:solidFill>
                <a:effectLst/>
                <a:latin typeface="+mn-lt"/>
                <a:ea typeface="+mn-ea"/>
                <a:cs typeface="+mn-cs"/>
              </a:rPr>
              <a:t>Now,I’m gonna talk about general game process. I will simplfy it. This is for turn of both players. The Puzzle Game function basicaly contains cursor movements and direction to letter controls function. After these process, IF the player increased their point the turn continues until wrong letter pressed. Now I give some details of the puzzle game method.</a:t>
            </a:r>
          </a:p>
        </p:txBody>
      </p:sp>
      <p:sp>
        <p:nvSpPr>
          <p:cNvPr id="4" name="Slide Number Placeholder 3"/>
          <p:cNvSpPr>
            <a:spLocks noGrp="1"/>
          </p:cNvSpPr>
          <p:nvPr>
            <p:ph type="sldNum" sz="quarter" idx="5"/>
          </p:nvPr>
        </p:nvSpPr>
        <p:spPr/>
        <p:txBody>
          <a:bodyPr/>
          <a:lstStyle/>
          <a:p>
            <a:fld id="{D0C42362-B57C-46C0-B13B-94EA871B7B73}" type="slidenum">
              <a:rPr lang="tr-TR" smtClean="0"/>
              <a:t>11</a:t>
            </a:fld>
            <a:endParaRPr lang="tr-TR"/>
          </a:p>
        </p:txBody>
      </p:sp>
    </p:spTree>
    <p:extLst>
      <p:ext uri="{BB962C8B-B14F-4D97-AF65-F5344CB8AC3E}">
        <p14:creationId xmlns:p14="http://schemas.microsoft.com/office/powerpoint/2010/main" val="2379780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1" kern="1200" dirty="0">
                <a:solidFill>
                  <a:schemeClr val="tx1"/>
                </a:solidFill>
                <a:effectLst/>
                <a:latin typeface="+mn-lt"/>
                <a:ea typeface="+mn-ea"/>
                <a:cs typeface="+mn-cs"/>
              </a:rPr>
              <a:t>If user pressed a key that in the interval of  sixty-five*ninety ascii chars, these numbers represents the alphabet, and also the location is empty, Then pressed key is added to puzzle matrix and letterControl funciton is started according to the player.</a:t>
            </a:r>
            <a:endParaRPr lang="tr-TR" sz="1200" kern="1200" dirty="0">
              <a:solidFill>
                <a:schemeClr val="tx1"/>
              </a:solidFill>
              <a:effectLst/>
              <a:latin typeface="+mn-lt"/>
              <a:ea typeface="+mn-ea"/>
              <a:cs typeface="+mn-cs"/>
            </a:endParaRPr>
          </a:p>
        </p:txBody>
      </p:sp>
      <p:sp>
        <p:nvSpPr>
          <p:cNvPr id="4" name="Slayt Numarası Yer Tutucusu 3"/>
          <p:cNvSpPr>
            <a:spLocks noGrp="1"/>
          </p:cNvSpPr>
          <p:nvPr>
            <p:ph type="sldNum" sz="quarter" idx="10"/>
          </p:nvPr>
        </p:nvSpPr>
        <p:spPr/>
        <p:txBody>
          <a:bodyPr/>
          <a:lstStyle/>
          <a:p>
            <a:fld id="{D0C42362-B57C-46C0-B13B-94EA871B7B73}" type="slidenum">
              <a:rPr lang="tr-TR" smtClean="0"/>
              <a:t>12</a:t>
            </a:fld>
            <a:endParaRPr lang="tr-TR"/>
          </a:p>
        </p:txBody>
      </p:sp>
    </p:spTree>
    <p:extLst>
      <p:ext uri="{BB962C8B-B14F-4D97-AF65-F5344CB8AC3E}">
        <p14:creationId xmlns:p14="http://schemas.microsoft.com/office/powerpoint/2010/main" val="4180600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b="1" kern="1200" dirty="0">
                <a:solidFill>
                  <a:schemeClr val="tx1"/>
                </a:solidFill>
                <a:effectLst/>
                <a:latin typeface="+mn-lt"/>
                <a:ea typeface="+mn-ea"/>
                <a:cs typeface="+mn-cs"/>
              </a:rPr>
              <a:t>Firstly, Word is taken as two patterns, vertical, and horizontal&gt;&gt;Letter is controlled whether it’s in the correct location and correct letter, from MLL &gt;&gt;If so, player gets one point.&gt;&gt;While the function is working, word pattern must be controlled if it’s completed or not.&gt;&gt;If so, player gets ten points.&gt;&gt; And the word is sent to turkish Meaning function. Now, Zeynep will continue</a:t>
            </a:r>
            <a:endParaRPr lang="tr-TR" dirty="0"/>
          </a:p>
        </p:txBody>
      </p:sp>
      <p:sp>
        <p:nvSpPr>
          <p:cNvPr id="4" name="Slayt Numarası Yer Tutucusu 3"/>
          <p:cNvSpPr>
            <a:spLocks noGrp="1"/>
          </p:cNvSpPr>
          <p:nvPr>
            <p:ph type="sldNum" sz="quarter" idx="10"/>
          </p:nvPr>
        </p:nvSpPr>
        <p:spPr/>
        <p:txBody>
          <a:bodyPr/>
          <a:lstStyle/>
          <a:p>
            <a:fld id="{D0C42362-B57C-46C0-B13B-94EA871B7B73}" type="slidenum">
              <a:rPr lang="tr-TR" smtClean="0"/>
              <a:t>13</a:t>
            </a:fld>
            <a:endParaRPr lang="tr-TR"/>
          </a:p>
        </p:txBody>
      </p:sp>
    </p:spTree>
    <p:extLst>
      <p:ext uri="{BB962C8B-B14F-4D97-AF65-F5344CB8AC3E}">
        <p14:creationId xmlns:p14="http://schemas.microsoft.com/office/powerpoint/2010/main" val="1792510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In the </a:t>
            </a:r>
            <a:r>
              <a:rPr lang="tr-TR" sz="1200" b="1" dirty="0"/>
              <a:t>turkishMeaning function we have two paramaters; completed word and current player.</a:t>
            </a:r>
          </a:p>
          <a:p>
            <a:r>
              <a:rPr lang="tr-TR" sz="1200" b="1" dirty="0"/>
              <a:t>Firstly, two turkish words are assigned randomly. Then correct answer is placed to a,b or c option randomly.</a:t>
            </a:r>
          </a:p>
          <a:p>
            <a:r>
              <a:rPr lang="tr-TR" sz="1200" b="1" dirty="0"/>
              <a:t>If the user knows correct option, gets ten point. And known word is deleted from MLL.</a:t>
            </a:r>
            <a:endParaRPr lang="tr-TR" dirty="0"/>
          </a:p>
        </p:txBody>
      </p:sp>
      <p:sp>
        <p:nvSpPr>
          <p:cNvPr id="4" name="Slayt Numarası Yer Tutucusu 3"/>
          <p:cNvSpPr>
            <a:spLocks noGrp="1"/>
          </p:cNvSpPr>
          <p:nvPr>
            <p:ph type="sldNum" sz="quarter" idx="10"/>
          </p:nvPr>
        </p:nvSpPr>
        <p:spPr/>
        <p:txBody>
          <a:bodyPr/>
          <a:lstStyle/>
          <a:p>
            <a:fld id="{D0C42362-B57C-46C0-B13B-94EA871B7B73}" type="slidenum">
              <a:rPr lang="tr-TR" smtClean="0"/>
              <a:t>14</a:t>
            </a:fld>
            <a:endParaRPr lang="tr-TR"/>
          </a:p>
        </p:txBody>
      </p:sp>
    </p:spTree>
    <p:extLst>
      <p:ext uri="{BB962C8B-B14F-4D97-AF65-F5344CB8AC3E}">
        <p14:creationId xmlns:p14="http://schemas.microsoft.com/office/powerpoint/2010/main" val="2215935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Current player has been added proper order on the DLL. Then top ten players have been printed. The player has been kept as a String. Finally, the player has been writen to the txt file.</a:t>
            </a:r>
          </a:p>
        </p:txBody>
      </p:sp>
      <p:sp>
        <p:nvSpPr>
          <p:cNvPr id="4" name="Slayt Numarası Yer Tutucusu 3"/>
          <p:cNvSpPr>
            <a:spLocks noGrp="1"/>
          </p:cNvSpPr>
          <p:nvPr>
            <p:ph type="sldNum" sz="quarter" idx="10"/>
          </p:nvPr>
        </p:nvSpPr>
        <p:spPr/>
        <p:txBody>
          <a:bodyPr/>
          <a:lstStyle/>
          <a:p>
            <a:fld id="{D0C42362-B57C-46C0-B13B-94EA871B7B73}" type="slidenum">
              <a:rPr lang="tr-TR" smtClean="0"/>
              <a:t>15</a:t>
            </a:fld>
            <a:endParaRPr lang="tr-TR"/>
          </a:p>
        </p:txBody>
      </p:sp>
    </p:spTree>
    <p:extLst>
      <p:ext uri="{BB962C8B-B14F-4D97-AF65-F5344CB8AC3E}">
        <p14:creationId xmlns:p14="http://schemas.microsoft.com/office/powerpoint/2010/main" val="3314304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As you can see, in this picture player one gueses the letter R  correctly and gets one point.</a:t>
            </a:r>
          </a:p>
        </p:txBody>
      </p:sp>
      <p:sp>
        <p:nvSpPr>
          <p:cNvPr id="4" name="Slide Number Placeholder 3"/>
          <p:cNvSpPr>
            <a:spLocks noGrp="1"/>
          </p:cNvSpPr>
          <p:nvPr>
            <p:ph type="sldNum" sz="quarter" idx="5"/>
          </p:nvPr>
        </p:nvSpPr>
        <p:spPr/>
        <p:txBody>
          <a:bodyPr/>
          <a:lstStyle/>
          <a:p>
            <a:fld id="{D0C42362-B57C-46C0-B13B-94EA871B7B73}" type="slidenum">
              <a:rPr lang="tr-TR" smtClean="0"/>
              <a:t>16</a:t>
            </a:fld>
            <a:endParaRPr lang="tr-TR"/>
          </a:p>
        </p:txBody>
      </p:sp>
    </p:spTree>
    <p:extLst>
      <p:ext uri="{BB962C8B-B14F-4D97-AF65-F5344CB8AC3E}">
        <p14:creationId xmlns:p14="http://schemas.microsoft.com/office/powerpoint/2010/main" val="1209968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1" kern="1200" dirty="0">
                <a:solidFill>
                  <a:schemeClr val="tx1"/>
                </a:solidFill>
                <a:effectLst/>
                <a:latin typeface="+mn-lt"/>
                <a:ea typeface="+mn-ea"/>
                <a:cs typeface="+mn-cs"/>
              </a:rPr>
              <a:t>Here, winner has been printed to top of the high-score table. And high-score table has been written to the txt file.</a:t>
            </a:r>
            <a:endParaRPr lang="tr-TR" dirty="0"/>
          </a:p>
        </p:txBody>
      </p:sp>
      <p:sp>
        <p:nvSpPr>
          <p:cNvPr id="4" name="Slide Number Placeholder 3"/>
          <p:cNvSpPr>
            <a:spLocks noGrp="1"/>
          </p:cNvSpPr>
          <p:nvPr>
            <p:ph type="sldNum" sz="quarter" idx="5"/>
          </p:nvPr>
        </p:nvSpPr>
        <p:spPr/>
        <p:txBody>
          <a:bodyPr/>
          <a:lstStyle/>
          <a:p>
            <a:fld id="{D0C42362-B57C-46C0-B13B-94EA871B7B73}" type="slidenum">
              <a:rPr lang="tr-TR" smtClean="0"/>
              <a:t>17</a:t>
            </a:fld>
            <a:endParaRPr lang="tr-TR"/>
          </a:p>
        </p:txBody>
      </p:sp>
    </p:spTree>
    <p:extLst>
      <p:ext uri="{BB962C8B-B14F-4D97-AF65-F5344CB8AC3E}">
        <p14:creationId xmlns:p14="http://schemas.microsoft.com/office/powerpoint/2010/main" val="1652523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Here, winner has been printed to top of the high-score table. And high-score table has been written to the txt file.</a:t>
            </a:r>
          </a:p>
        </p:txBody>
      </p:sp>
      <p:sp>
        <p:nvSpPr>
          <p:cNvPr id="4" name="Slide Number Placeholder 3"/>
          <p:cNvSpPr>
            <a:spLocks noGrp="1"/>
          </p:cNvSpPr>
          <p:nvPr>
            <p:ph type="sldNum" sz="quarter" idx="5"/>
          </p:nvPr>
        </p:nvSpPr>
        <p:spPr/>
        <p:txBody>
          <a:bodyPr/>
          <a:lstStyle/>
          <a:p>
            <a:fld id="{D0C42362-B57C-46C0-B13B-94EA871B7B73}" type="slidenum">
              <a:rPr lang="tr-TR" smtClean="0"/>
              <a:t>18</a:t>
            </a:fld>
            <a:endParaRPr lang="tr-TR"/>
          </a:p>
        </p:txBody>
      </p:sp>
    </p:spTree>
    <p:extLst>
      <p:ext uri="{BB962C8B-B14F-4D97-AF65-F5344CB8AC3E}">
        <p14:creationId xmlns:p14="http://schemas.microsoft.com/office/powerpoint/2010/main" val="2403613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1" kern="1200" dirty="0">
                <a:solidFill>
                  <a:schemeClr val="tx1"/>
                </a:solidFill>
                <a:effectLst/>
                <a:latin typeface="+mn-lt"/>
                <a:ea typeface="+mn-ea"/>
                <a:cs typeface="+mn-cs"/>
              </a:rPr>
              <a:t>-So, WHAT WE HAVE LEARNED in this project?? … </a:t>
            </a:r>
            <a:br>
              <a:rPr lang="tr-TR" sz="1200" b="1" kern="1200" dirty="0">
                <a:solidFill>
                  <a:schemeClr val="tx1"/>
                </a:solidFill>
                <a:effectLst/>
                <a:latin typeface="+mn-lt"/>
                <a:ea typeface="+mn-ea"/>
                <a:cs typeface="+mn-cs"/>
              </a:rPr>
            </a:br>
            <a:r>
              <a:rPr lang="tr-TR" sz="1200" b="1" kern="1200" dirty="0">
                <a:solidFill>
                  <a:schemeClr val="tx1"/>
                </a:solidFill>
                <a:effectLst/>
                <a:latin typeface="+mn-lt"/>
                <a:ea typeface="+mn-ea"/>
                <a:cs typeface="+mn-cs"/>
              </a:rPr>
              <a:t>We have learned Effective usage of the SLL ,DLL ,MLL data structures and usage of enigma. Also, we have learned to work online a little bit more . It was like hard at the beginning. But, we have got used to doing it. &gt;&gt;I can honourably say that The project has been accomplished on time, exactly and successfully.</a:t>
            </a:r>
            <a:endParaRPr lang="tr-TR" sz="1200" kern="1200" dirty="0">
              <a:solidFill>
                <a:schemeClr val="tx1"/>
              </a:solidFill>
              <a:effectLst/>
              <a:latin typeface="+mn-lt"/>
              <a:ea typeface="+mn-ea"/>
              <a:cs typeface="+mn-cs"/>
            </a:endParaRPr>
          </a:p>
        </p:txBody>
      </p:sp>
      <p:sp>
        <p:nvSpPr>
          <p:cNvPr id="4" name="Slayt Numarası Yer Tutucusu 3"/>
          <p:cNvSpPr>
            <a:spLocks noGrp="1"/>
          </p:cNvSpPr>
          <p:nvPr>
            <p:ph type="sldNum" sz="quarter" idx="10"/>
          </p:nvPr>
        </p:nvSpPr>
        <p:spPr/>
        <p:txBody>
          <a:bodyPr/>
          <a:lstStyle/>
          <a:p>
            <a:fld id="{D0C42362-B57C-46C0-B13B-94EA871B7B73}" type="slidenum">
              <a:rPr lang="tr-TR" smtClean="0"/>
              <a:t>19</a:t>
            </a:fld>
            <a:endParaRPr lang="tr-TR"/>
          </a:p>
        </p:txBody>
      </p:sp>
    </p:spTree>
    <p:extLst>
      <p:ext uri="{BB962C8B-B14F-4D97-AF65-F5344CB8AC3E}">
        <p14:creationId xmlns:p14="http://schemas.microsoft.com/office/powerpoint/2010/main" val="1820414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This is our outline. We’re gonna follow these titles.</a:t>
            </a:r>
          </a:p>
        </p:txBody>
      </p:sp>
      <p:sp>
        <p:nvSpPr>
          <p:cNvPr id="4" name="Slide Number Placeholder 3"/>
          <p:cNvSpPr>
            <a:spLocks noGrp="1"/>
          </p:cNvSpPr>
          <p:nvPr>
            <p:ph type="sldNum" sz="quarter" idx="5"/>
          </p:nvPr>
        </p:nvSpPr>
        <p:spPr/>
        <p:txBody>
          <a:bodyPr/>
          <a:lstStyle/>
          <a:p>
            <a:fld id="{D0C42362-B57C-46C0-B13B-94EA871B7B73}" type="slidenum">
              <a:rPr lang="tr-TR" smtClean="0"/>
              <a:t>2</a:t>
            </a:fld>
            <a:endParaRPr lang="tr-TR"/>
          </a:p>
        </p:txBody>
      </p:sp>
    </p:spTree>
    <p:extLst>
      <p:ext uri="{BB962C8B-B14F-4D97-AF65-F5344CB8AC3E}">
        <p14:creationId xmlns:p14="http://schemas.microsoft.com/office/powerpoint/2010/main" val="14045931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1" kern="1200" dirty="0">
                <a:solidFill>
                  <a:schemeClr val="tx1"/>
                </a:solidFill>
                <a:effectLst/>
                <a:latin typeface="+mn-lt"/>
                <a:ea typeface="+mn-ea"/>
                <a:cs typeface="+mn-cs"/>
              </a:rPr>
              <a:t>These are our references. UTF eight , ASCII table and canva for poster.</a:t>
            </a:r>
            <a:endParaRPr lang="tr-TR" dirty="0"/>
          </a:p>
        </p:txBody>
      </p:sp>
      <p:sp>
        <p:nvSpPr>
          <p:cNvPr id="4" name="Slide Number Placeholder 3"/>
          <p:cNvSpPr>
            <a:spLocks noGrp="1"/>
          </p:cNvSpPr>
          <p:nvPr>
            <p:ph type="sldNum" sz="quarter" idx="5"/>
          </p:nvPr>
        </p:nvSpPr>
        <p:spPr/>
        <p:txBody>
          <a:bodyPr/>
          <a:lstStyle/>
          <a:p>
            <a:fld id="{D0C42362-B57C-46C0-B13B-94EA871B7B73}" type="slidenum">
              <a:rPr lang="tr-TR" smtClean="0"/>
              <a:t>20</a:t>
            </a:fld>
            <a:endParaRPr lang="tr-TR"/>
          </a:p>
        </p:txBody>
      </p:sp>
    </p:spTree>
    <p:extLst>
      <p:ext uri="{BB962C8B-B14F-4D97-AF65-F5344CB8AC3E}">
        <p14:creationId xmlns:p14="http://schemas.microsoft.com/office/powerpoint/2010/main" val="3066029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1" kern="1200" dirty="0">
                <a:solidFill>
                  <a:schemeClr val="tx1"/>
                </a:solidFill>
                <a:effectLst/>
                <a:latin typeface="+mn-lt"/>
                <a:ea typeface="+mn-ea"/>
                <a:cs typeface="+mn-cs"/>
              </a:rPr>
              <a:t>This is our poster. I will show detaily.</a:t>
            </a:r>
            <a:endParaRPr lang="tr-TR" dirty="0"/>
          </a:p>
        </p:txBody>
      </p:sp>
      <p:sp>
        <p:nvSpPr>
          <p:cNvPr id="4" name="Slide Number Placeholder 3"/>
          <p:cNvSpPr>
            <a:spLocks noGrp="1"/>
          </p:cNvSpPr>
          <p:nvPr>
            <p:ph type="sldNum" sz="quarter" idx="5"/>
          </p:nvPr>
        </p:nvSpPr>
        <p:spPr/>
        <p:txBody>
          <a:bodyPr/>
          <a:lstStyle/>
          <a:p>
            <a:fld id="{D0C42362-B57C-46C0-B13B-94EA871B7B73}" type="slidenum">
              <a:rPr lang="tr-TR" smtClean="0"/>
              <a:t>21</a:t>
            </a:fld>
            <a:endParaRPr lang="tr-TR"/>
          </a:p>
        </p:txBody>
      </p:sp>
    </p:spTree>
    <p:extLst>
      <p:ext uri="{BB962C8B-B14F-4D97-AF65-F5344CB8AC3E}">
        <p14:creationId xmlns:p14="http://schemas.microsoft.com/office/powerpoint/2010/main" val="1608429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sz="1200" b="1" kern="1200" dirty="0">
              <a:solidFill>
                <a:schemeClr val="tx1"/>
              </a:solidFill>
              <a:effectLst/>
              <a:latin typeface="+mn-lt"/>
              <a:ea typeface="+mn-ea"/>
              <a:cs typeface="+mn-cs"/>
            </a:endParaRPr>
          </a:p>
          <a:p>
            <a:endParaRPr lang="tr-TR" sz="1200" b="1" kern="1200" dirty="0">
              <a:solidFill>
                <a:schemeClr val="tx1"/>
              </a:solidFill>
              <a:effectLst/>
              <a:latin typeface="+mn-lt"/>
              <a:ea typeface="+mn-ea"/>
              <a:cs typeface="+mn-cs"/>
            </a:endParaRPr>
          </a:p>
          <a:p>
            <a:endParaRPr lang="tr-TR" sz="1200" b="1" kern="1200" dirty="0">
              <a:solidFill>
                <a:schemeClr val="tx1"/>
              </a:solidFill>
              <a:effectLst/>
              <a:latin typeface="+mn-lt"/>
              <a:ea typeface="+mn-ea"/>
              <a:cs typeface="+mn-cs"/>
            </a:endParaRPr>
          </a:p>
          <a:p>
            <a:endParaRPr lang="tr-TR" sz="1200" b="1" kern="1200" dirty="0">
              <a:solidFill>
                <a:schemeClr val="tx1"/>
              </a:solidFill>
              <a:effectLst/>
              <a:latin typeface="+mn-lt"/>
              <a:ea typeface="+mn-ea"/>
              <a:cs typeface="+mn-cs"/>
            </a:endParaRPr>
          </a:p>
          <a:p>
            <a:endParaRPr lang="tr-TR" sz="1200" b="1" kern="1200" dirty="0">
              <a:solidFill>
                <a:schemeClr val="tx1"/>
              </a:solidFill>
              <a:effectLst/>
              <a:latin typeface="+mn-lt"/>
              <a:ea typeface="+mn-ea"/>
              <a:cs typeface="+mn-cs"/>
            </a:endParaRPr>
          </a:p>
          <a:p>
            <a:endParaRPr lang="tr-TR" sz="1200" b="1" kern="1200" dirty="0">
              <a:solidFill>
                <a:schemeClr val="tx1"/>
              </a:solidFill>
              <a:effectLst/>
              <a:latin typeface="+mn-lt"/>
              <a:ea typeface="+mn-ea"/>
              <a:cs typeface="+mn-cs"/>
            </a:endParaRPr>
          </a:p>
          <a:p>
            <a:endParaRPr lang="tr-TR" sz="1200" b="1" kern="1200" dirty="0">
              <a:solidFill>
                <a:schemeClr val="tx1"/>
              </a:solidFill>
              <a:effectLst/>
              <a:latin typeface="+mn-lt"/>
              <a:ea typeface="+mn-ea"/>
              <a:cs typeface="+mn-cs"/>
            </a:endParaRPr>
          </a:p>
          <a:p>
            <a:endParaRPr lang="tr-TR" sz="1200" b="1" kern="1200" dirty="0">
              <a:solidFill>
                <a:schemeClr val="tx1"/>
              </a:solidFill>
              <a:effectLst/>
              <a:latin typeface="+mn-lt"/>
              <a:ea typeface="+mn-ea"/>
              <a:cs typeface="+mn-cs"/>
            </a:endParaRPr>
          </a:p>
          <a:p>
            <a:endParaRPr lang="tr-TR" sz="1200" b="1" kern="1200" dirty="0">
              <a:solidFill>
                <a:schemeClr val="tx1"/>
              </a:solidFill>
              <a:effectLst/>
              <a:latin typeface="+mn-lt"/>
              <a:ea typeface="+mn-ea"/>
              <a:cs typeface="+mn-cs"/>
            </a:endParaRPr>
          </a:p>
          <a:p>
            <a:endParaRPr lang="tr-TR" sz="1200" b="1" kern="1200" dirty="0">
              <a:solidFill>
                <a:schemeClr val="tx1"/>
              </a:solidFill>
              <a:effectLst/>
              <a:latin typeface="+mn-lt"/>
              <a:ea typeface="+mn-ea"/>
              <a:cs typeface="+mn-cs"/>
            </a:endParaRPr>
          </a:p>
          <a:p>
            <a:endParaRPr lang="tr-TR" sz="1200" b="1" kern="1200" dirty="0">
              <a:solidFill>
                <a:schemeClr val="tx1"/>
              </a:solidFill>
              <a:effectLst/>
              <a:latin typeface="+mn-lt"/>
              <a:ea typeface="+mn-ea"/>
              <a:cs typeface="+mn-cs"/>
            </a:endParaRPr>
          </a:p>
          <a:p>
            <a:endParaRPr lang="tr-TR" sz="1200" b="1" kern="1200" dirty="0">
              <a:solidFill>
                <a:schemeClr val="tx1"/>
              </a:solidFill>
              <a:effectLst/>
              <a:latin typeface="+mn-lt"/>
              <a:ea typeface="+mn-ea"/>
              <a:cs typeface="+mn-cs"/>
            </a:endParaRPr>
          </a:p>
          <a:p>
            <a:r>
              <a:rPr lang="tr-TR" sz="1200" b="1" kern="1200" dirty="0">
                <a:solidFill>
                  <a:schemeClr val="tx1"/>
                </a:solidFill>
                <a:effectLst/>
                <a:latin typeface="+mn-lt"/>
                <a:ea typeface="+mn-ea"/>
                <a:cs typeface="+mn-cs"/>
              </a:rPr>
              <a:t>If you have any question, you can ask all of us. Thanks for listening.</a:t>
            </a:r>
            <a:endParaRPr lang="tr-TR" dirty="0"/>
          </a:p>
        </p:txBody>
      </p:sp>
      <p:sp>
        <p:nvSpPr>
          <p:cNvPr id="4" name="Slide Number Placeholder 3"/>
          <p:cNvSpPr>
            <a:spLocks noGrp="1"/>
          </p:cNvSpPr>
          <p:nvPr>
            <p:ph type="sldNum" sz="quarter" idx="5"/>
          </p:nvPr>
        </p:nvSpPr>
        <p:spPr/>
        <p:txBody>
          <a:bodyPr/>
          <a:lstStyle/>
          <a:p>
            <a:fld id="{D0C42362-B57C-46C0-B13B-94EA871B7B73}" type="slidenum">
              <a:rPr lang="tr-TR" smtClean="0"/>
              <a:t>22</a:t>
            </a:fld>
            <a:endParaRPr lang="tr-TR"/>
          </a:p>
        </p:txBody>
      </p:sp>
    </p:spTree>
    <p:extLst>
      <p:ext uri="{BB962C8B-B14F-4D97-AF65-F5344CB8AC3E}">
        <p14:creationId xmlns:p14="http://schemas.microsoft.com/office/powerpoint/2010/main" val="566048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Word puzzle is a two player game.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aim of the program is to develop a two-player game about guessing specific words correctly in the puzzle table.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Also,A</a:t>
            </a:r>
            <a:r>
              <a:rPr lang="en-US" sz="1200" dirty="0"/>
              <a:t> player can guess the Turkish meaning of the completed word. Now, </a:t>
            </a:r>
            <a:r>
              <a:rPr lang="en-US" sz="1200" dirty="0" err="1"/>
              <a:t>Enes</a:t>
            </a:r>
            <a:r>
              <a:rPr lang="en-US" sz="1200" dirty="0"/>
              <a:t> will continue with progress summary.</a:t>
            </a:r>
            <a:endParaRPr lang="tr-TR" dirty="0"/>
          </a:p>
        </p:txBody>
      </p:sp>
      <p:sp>
        <p:nvSpPr>
          <p:cNvPr id="4" name="Slide Number Placeholder 3"/>
          <p:cNvSpPr>
            <a:spLocks noGrp="1"/>
          </p:cNvSpPr>
          <p:nvPr>
            <p:ph type="sldNum" sz="quarter" idx="5"/>
          </p:nvPr>
        </p:nvSpPr>
        <p:spPr/>
        <p:txBody>
          <a:bodyPr/>
          <a:lstStyle/>
          <a:p>
            <a:fld id="{D0C42362-B57C-46C0-B13B-94EA871B7B73}" type="slidenum">
              <a:rPr lang="tr-TR" smtClean="0"/>
              <a:t>3</a:t>
            </a:fld>
            <a:endParaRPr lang="tr-TR"/>
          </a:p>
        </p:txBody>
      </p:sp>
    </p:spTree>
    <p:extLst>
      <p:ext uri="{BB962C8B-B14F-4D97-AF65-F5344CB8AC3E}">
        <p14:creationId xmlns:p14="http://schemas.microsoft.com/office/powerpoint/2010/main" val="2091108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We used eclipse as compiler. Trello for communication. Also Canva for poster. SLL,MLL,DLL data structures have been used… and enigma library.</a:t>
            </a:r>
          </a:p>
        </p:txBody>
      </p:sp>
      <p:sp>
        <p:nvSpPr>
          <p:cNvPr id="4" name="Slide Number Placeholder 3"/>
          <p:cNvSpPr>
            <a:spLocks noGrp="1"/>
          </p:cNvSpPr>
          <p:nvPr>
            <p:ph type="sldNum" sz="quarter" idx="5"/>
          </p:nvPr>
        </p:nvSpPr>
        <p:spPr/>
        <p:txBody>
          <a:bodyPr/>
          <a:lstStyle/>
          <a:p>
            <a:fld id="{D0C42362-B57C-46C0-B13B-94EA871B7B73}" type="slidenum">
              <a:rPr lang="tr-TR" smtClean="0"/>
              <a:t>4</a:t>
            </a:fld>
            <a:endParaRPr lang="tr-TR"/>
          </a:p>
        </p:txBody>
      </p:sp>
    </p:spTree>
    <p:extLst>
      <p:ext uri="{BB962C8B-B14F-4D97-AF65-F5344CB8AC3E}">
        <p14:creationId xmlns:p14="http://schemas.microsoft.com/office/powerpoint/2010/main" val="3097405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At the begin</a:t>
            </a:r>
            <a:r>
              <a:rPr lang="tr-TR" dirty="0"/>
              <a:t>n</a:t>
            </a:r>
            <a:r>
              <a:rPr lang="en-US" dirty="0" err="1"/>
              <a:t>ing</a:t>
            </a:r>
            <a:r>
              <a:rPr lang="en-US" dirty="0"/>
              <a:t> of the project, we have started personally. Then, we made plan and apportioned/divided the project missions. And we accomplished these sub-titles.</a:t>
            </a:r>
            <a:endParaRPr lang="tr-TR" dirty="0"/>
          </a:p>
        </p:txBody>
      </p:sp>
      <p:sp>
        <p:nvSpPr>
          <p:cNvPr id="4" name="Slayt Numarası Yer Tutucusu 3"/>
          <p:cNvSpPr>
            <a:spLocks noGrp="1"/>
          </p:cNvSpPr>
          <p:nvPr>
            <p:ph type="sldNum" sz="quarter" idx="10"/>
          </p:nvPr>
        </p:nvSpPr>
        <p:spPr/>
        <p:txBody>
          <a:bodyPr/>
          <a:lstStyle/>
          <a:p>
            <a:fld id="{D0C42362-B57C-46C0-B13B-94EA871B7B73}" type="slidenum">
              <a:rPr lang="tr-TR" smtClean="0"/>
              <a:t>5</a:t>
            </a:fld>
            <a:endParaRPr lang="tr-TR"/>
          </a:p>
        </p:txBody>
      </p:sp>
    </p:spTree>
    <p:extLst>
      <p:ext uri="{BB962C8B-B14F-4D97-AF65-F5344CB8AC3E}">
        <p14:creationId xmlns:p14="http://schemas.microsoft.com/office/powerpoint/2010/main" val="2858735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First week we disgussed the algoritm design of the project. Second week word files have been read and SLL MLL classes have been designed.</a:t>
            </a:r>
          </a:p>
          <a:p>
            <a:r>
              <a:rPr lang="tr-TR" dirty="0"/>
              <a:t>Third week, letter controls have been implemented by using MLL.</a:t>
            </a:r>
          </a:p>
          <a:p>
            <a:r>
              <a:rPr lang="tr-TR" dirty="0"/>
              <a:t>Last week, DLL has been implemented to sort new high-score table.</a:t>
            </a:r>
          </a:p>
          <a:p>
            <a:r>
              <a:rPr lang="tr-TR" dirty="0"/>
              <a:t>Now, Sadullah will continue with completed task.</a:t>
            </a:r>
          </a:p>
        </p:txBody>
      </p:sp>
      <p:sp>
        <p:nvSpPr>
          <p:cNvPr id="4" name="Slayt Numarası Yer Tutucusu 3"/>
          <p:cNvSpPr>
            <a:spLocks noGrp="1"/>
          </p:cNvSpPr>
          <p:nvPr>
            <p:ph type="sldNum" sz="quarter" idx="10"/>
          </p:nvPr>
        </p:nvSpPr>
        <p:spPr/>
        <p:txBody>
          <a:bodyPr/>
          <a:lstStyle/>
          <a:p>
            <a:fld id="{D0C42362-B57C-46C0-B13B-94EA871B7B73}" type="slidenum">
              <a:rPr lang="tr-TR" smtClean="0"/>
              <a:t>6</a:t>
            </a:fld>
            <a:endParaRPr lang="tr-TR"/>
          </a:p>
        </p:txBody>
      </p:sp>
    </p:spTree>
    <p:extLst>
      <p:ext uri="{BB962C8B-B14F-4D97-AF65-F5344CB8AC3E}">
        <p14:creationId xmlns:p14="http://schemas.microsoft.com/office/powerpoint/2010/main" val="541964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b="1" kern="1200" dirty="0">
                <a:solidFill>
                  <a:schemeClr val="tx1"/>
                </a:solidFill>
                <a:effectLst/>
                <a:latin typeface="+mn-lt"/>
                <a:ea typeface="+mn-ea"/>
                <a:cs typeface="+mn-cs"/>
              </a:rPr>
              <a:t>Completed tasks. Necessary files have been read. Letter control function has been implemented by using MLL. High-score table has been ordered by using DLL.Also, There is no incomplete task.</a:t>
            </a:r>
            <a:endParaRPr lang="tr-TR" sz="1200" i="1" dirty="0">
              <a:solidFill>
                <a:schemeClr val="tx1"/>
              </a:solidFill>
              <a:cs typeface="Calibri"/>
            </a:endParaRPr>
          </a:p>
        </p:txBody>
      </p:sp>
      <p:sp>
        <p:nvSpPr>
          <p:cNvPr id="4" name="Slayt Numarası Yer Tutucusu 3"/>
          <p:cNvSpPr>
            <a:spLocks noGrp="1"/>
          </p:cNvSpPr>
          <p:nvPr>
            <p:ph type="sldNum" sz="quarter" idx="10"/>
          </p:nvPr>
        </p:nvSpPr>
        <p:spPr/>
        <p:txBody>
          <a:bodyPr/>
          <a:lstStyle/>
          <a:p>
            <a:fld id="{D0C42362-B57C-46C0-B13B-94EA871B7B73}" type="slidenum">
              <a:rPr lang="tr-TR" smtClean="0"/>
              <a:t>7</a:t>
            </a:fld>
            <a:endParaRPr lang="tr-TR"/>
          </a:p>
        </p:txBody>
      </p:sp>
    </p:spTree>
    <p:extLst>
      <p:ext uri="{BB962C8B-B14F-4D97-AF65-F5344CB8AC3E}">
        <p14:creationId xmlns:p14="http://schemas.microsoft.com/office/powerpoint/2010/main" val="3552779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b="1" kern="1200" dirty="0">
                <a:solidFill>
                  <a:schemeClr val="tx1"/>
                </a:solidFill>
                <a:effectLst/>
                <a:latin typeface="+mn-lt"/>
                <a:ea typeface="+mn-ea"/>
                <a:cs typeface="+mn-cs"/>
              </a:rPr>
              <a:t>Additionally, createSolutionSLL() method and writeToFile method have been implemented. In the createSolutionSLL() method , solution SLL has been created from solution array to check completed word’s correction more easy. In the writeToFile method , new high-score table is written to the txt file. You may see the implementation of  </a:t>
            </a:r>
            <a:r>
              <a:rPr lang="tr-TR" sz="1200" b="1" u="sng" kern="1200" dirty="0">
                <a:solidFill>
                  <a:schemeClr val="tx1"/>
                </a:solidFill>
                <a:effectLst/>
                <a:latin typeface="+mn-lt"/>
                <a:ea typeface="+mn-ea"/>
                <a:cs typeface="+mn-cs"/>
              </a:rPr>
              <a:t>writeToFile method with this QR code</a:t>
            </a:r>
            <a:r>
              <a:rPr lang="tr-TR" sz="1200" b="1" kern="1200" dirty="0">
                <a:solidFill>
                  <a:schemeClr val="tx1"/>
                </a:solidFill>
                <a:effectLst/>
                <a:latin typeface="+mn-lt"/>
                <a:ea typeface="+mn-ea"/>
                <a:cs typeface="+mn-cs"/>
              </a:rPr>
              <a:t>. Now, Enes will continue with problems encountered. </a:t>
            </a:r>
            <a:endParaRPr lang="tr-TR" dirty="0"/>
          </a:p>
        </p:txBody>
      </p:sp>
      <p:sp>
        <p:nvSpPr>
          <p:cNvPr id="4" name="Slide Number Placeholder 3"/>
          <p:cNvSpPr>
            <a:spLocks noGrp="1"/>
          </p:cNvSpPr>
          <p:nvPr>
            <p:ph type="sldNum" sz="quarter" idx="5"/>
          </p:nvPr>
        </p:nvSpPr>
        <p:spPr/>
        <p:txBody>
          <a:bodyPr/>
          <a:lstStyle/>
          <a:p>
            <a:fld id="{D0C42362-B57C-46C0-B13B-94EA871B7B73}" type="slidenum">
              <a:rPr lang="tr-TR" smtClean="0"/>
              <a:t>8</a:t>
            </a:fld>
            <a:endParaRPr lang="tr-TR"/>
          </a:p>
        </p:txBody>
      </p:sp>
    </p:spTree>
    <p:extLst>
      <p:ext uri="{BB962C8B-B14F-4D97-AF65-F5344CB8AC3E}">
        <p14:creationId xmlns:p14="http://schemas.microsoft.com/office/powerpoint/2010/main" val="2796288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The first problem that we encountered is UTF eight convertion for Turkish letters; however, while txt file are reading, we converted the taken txt files to UTF eight.</a:t>
            </a:r>
          </a:p>
          <a:p>
            <a:r>
              <a:rPr lang="tr-TR" dirty="0"/>
              <a:t>We got a lot of Array bounds</a:t>
            </a:r>
            <a:r>
              <a:rPr lang="tr-TR" baseline="0" dirty="0"/>
              <a:t> exceptions in </a:t>
            </a:r>
            <a:r>
              <a:rPr lang="tr-TR" dirty="0"/>
              <a:t>letterControls() method.This problem has been solved by using boundary control if blocks.</a:t>
            </a:r>
          </a:p>
        </p:txBody>
      </p:sp>
      <p:sp>
        <p:nvSpPr>
          <p:cNvPr id="4" name="Slayt Numarası Yer Tutucusu 3"/>
          <p:cNvSpPr>
            <a:spLocks noGrp="1"/>
          </p:cNvSpPr>
          <p:nvPr>
            <p:ph type="sldNum" sz="quarter" idx="10"/>
          </p:nvPr>
        </p:nvSpPr>
        <p:spPr/>
        <p:txBody>
          <a:bodyPr/>
          <a:lstStyle/>
          <a:p>
            <a:fld id="{D0C42362-B57C-46C0-B13B-94EA871B7B73}" type="slidenum">
              <a:rPr lang="tr-TR" smtClean="0"/>
              <a:t>9</a:t>
            </a:fld>
            <a:endParaRPr lang="tr-TR"/>
          </a:p>
        </p:txBody>
      </p:sp>
    </p:spTree>
    <p:extLst>
      <p:ext uri="{BB962C8B-B14F-4D97-AF65-F5344CB8AC3E}">
        <p14:creationId xmlns:p14="http://schemas.microsoft.com/office/powerpoint/2010/main" val="4166748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tr-TR"/>
              <a:t>Asıl başlık stili için tıklatın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tıklatın</a:t>
            </a:r>
            <a:endParaRPr lang="en-US" dirty="0"/>
          </a:p>
        </p:txBody>
      </p:sp>
      <p:sp>
        <p:nvSpPr>
          <p:cNvPr id="4" name="Date Placeholder 3"/>
          <p:cNvSpPr>
            <a:spLocks noGrp="1"/>
          </p:cNvSpPr>
          <p:nvPr>
            <p:ph type="dt" sz="half" idx="10"/>
          </p:nvPr>
        </p:nvSpPr>
        <p:spPr/>
        <p:txBody>
          <a:bodyPr/>
          <a:lstStyle/>
          <a:p>
            <a:fld id="{84D96139-2813-4975-A096-2D656AA0814E}" type="datetimeFigureOut">
              <a:rPr lang="tr-TR" smtClean="0"/>
              <a:t>14.05.2020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9F885A2-B7D9-44EE-BD73-5558C9DBBDDE}" type="slidenum">
              <a:rPr lang="tr-TR" smtClean="0"/>
              <a:t>‹#›</a:t>
            </a:fld>
            <a:endParaRPr lang="tr-TR"/>
          </a:p>
        </p:txBody>
      </p:sp>
    </p:spTree>
    <p:extLst>
      <p:ext uri="{BB962C8B-B14F-4D97-AF65-F5344CB8AC3E}">
        <p14:creationId xmlns:p14="http://schemas.microsoft.com/office/powerpoint/2010/main" val="4161868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simgeyi tıklatın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Date Placeholder 4"/>
          <p:cNvSpPr>
            <a:spLocks noGrp="1"/>
          </p:cNvSpPr>
          <p:nvPr>
            <p:ph type="dt" sz="half" idx="10"/>
          </p:nvPr>
        </p:nvSpPr>
        <p:spPr/>
        <p:txBody>
          <a:bodyPr/>
          <a:lstStyle/>
          <a:p>
            <a:fld id="{84D96139-2813-4975-A096-2D656AA0814E}" type="datetimeFigureOut">
              <a:rPr lang="tr-TR" smtClean="0"/>
              <a:t>14.05.2020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C9F885A2-B7D9-44EE-BD73-5558C9DBBDDE}" type="slidenum">
              <a:rPr lang="tr-TR" smtClean="0"/>
              <a:t>‹#›</a:t>
            </a:fld>
            <a:endParaRPr lang="tr-TR"/>
          </a:p>
        </p:txBody>
      </p:sp>
    </p:spTree>
    <p:extLst>
      <p:ext uri="{BB962C8B-B14F-4D97-AF65-F5344CB8AC3E}">
        <p14:creationId xmlns:p14="http://schemas.microsoft.com/office/powerpoint/2010/main" val="1301693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tr-TR"/>
              <a:t>Asıl başlık stili için tıklatın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4" name="Date Placeholder 3"/>
          <p:cNvSpPr>
            <a:spLocks noGrp="1"/>
          </p:cNvSpPr>
          <p:nvPr>
            <p:ph type="dt" sz="half" idx="10"/>
          </p:nvPr>
        </p:nvSpPr>
        <p:spPr/>
        <p:txBody>
          <a:bodyPr/>
          <a:lstStyle/>
          <a:p>
            <a:fld id="{84D96139-2813-4975-A096-2D656AA0814E}" type="datetimeFigureOut">
              <a:rPr lang="tr-TR" smtClean="0"/>
              <a:t>14.05.2020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9F885A2-B7D9-44EE-BD73-5558C9DBBDDE}" type="slidenum">
              <a:rPr lang="tr-TR" smtClean="0"/>
              <a:t>‹#›</a:t>
            </a:fld>
            <a:endParaRPr lang="tr-TR"/>
          </a:p>
        </p:txBody>
      </p:sp>
    </p:spTree>
    <p:extLst>
      <p:ext uri="{BB962C8B-B14F-4D97-AF65-F5344CB8AC3E}">
        <p14:creationId xmlns:p14="http://schemas.microsoft.com/office/powerpoint/2010/main" val="3817271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tr-TR"/>
              <a:t>Asıl başlık stili için tıklatın</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4" name="Date Placeholder 3"/>
          <p:cNvSpPr>
            <a:spLocks noGrp="1"/>
          </p:cNvSpPr>
          <p:nvPr>
            <p:ph type="dt" sz="half" idx="10"/>
          </p:nvPr>
        </p:nvSpPr>
        <p:spPr/>
        <p:txBody>
          <a:bodyPr/>
          <a:lstStyle/>
          <a:p>
            <a:fld id="{84D96139-2813-4975-A096-2D656AA0814E}" type="datetimeFigureOut">
              <a:rPr lang="tr-TR" smtClean="0"/>
              <a:t>14.05.2020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9F885A2-B7D9-44EE-BD73-5558C9DBBDDE}" type="slidenum">
              <a:rPr lang="tr-TR" smtClean="0"/>
              <a:t>‹#›</a:t>
            </a:fld>
            <a:endParaRPr lang="tr-TR"/>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065459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tr-TR"/>
              <a:t>Asıl başlık stili için tıklatın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Date Placeholder 3"/>
          <p:cNvSpPr>
            <a:spLocks noGrp="1"/>
          </p:cNvSpPr>
          <p:nvPr>
            <p:ph type="dt" sz="half" idx="10"/>
          </p:nvPr>
        </p:nvSpPr>
        <p:spPr/>
        <p:txBody>
          <a:bodyPr/>
          <a:lstStyle/>
          <a:p>
            <a:fld id="{84D96139-2813-4975-A096-2D656AA0814E}" type="datetimeFigureOut">
              <a:rPr lang="tr-TR" smtClean="0"/>
              <a:t>14.05.2020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9F885A2-B7D9-44EE-BD73-5558C9DBBDDE}" type="slidenum">
              <a:rPr lang="tr-TR" smtClean="0"/>
              <a:t>‹#›</a:t>
            </a:fld>
            <a:endParaRPr lang="tr-TR"/>
          </a:p>
        </p:txBody>
      </p:sp>
    </p:spTree>
    <p:extLst>
      <p:ext uri="{BB962C8B-B14F-4D97-AF65-F5344CB8AC3E}">
        <p14:creationId xmlns:p14="http://schemas.microsoft.com/office/powerpoint/2010/main" val="389869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 için tıklatın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4D96139-2813-4975-A096-2D656AA0814E}" type="datetimeFigureOut">
              <a:rPr lang="tr-TR" smtClean="0"/>
              <a:t>14.05.2020</a:t>
            </a:fld>
            <a:endParaRPr lang="tr-TR"/>
          </a:p>
        </p:txBody>
      </p:sp>
      <p:sp>
        <p:nvSpPr>
          <p:cNvPr id="4"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9F885A2-B7D9-44EE-BD73-5558C9DBBDDE}" type="slidenum">
              <a:rPr lang="tr-TR" smtClean="0"/>
              <a:t>‹#›</a:t>
            </a:fld>
            <a:endParaRPr lang="tr-TR"/>
          </a:p>
        </p:txBody>
      </p:sp>
    </p:spTree>
    <p:extLst>
      <p:ext uri="{BB962C8B-B14F-4D97-AF65-F5344CB8AC3E}">
        <p14:creationId xmlns:p14="http://schemas.microsoft.com/office/powerpoint/2010/main" val="483497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 için tıklatın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simgeyi tıklatın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simgeyi tıklatın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simgeyi tıklatın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4D96139-2813-4975-A096-2D656AA0814E}" type="datetimeFigureOut">
              <a:rPr lang="tr-TR" smtClean="0"/>
              <a:t>14.05.2020</a:t>
            </a:fld>
            <a:endParaRPr lang="tr-TR"/>
          </a:p>
        </p:txBody>
      </p:sp>
      <p:sp>
        <p:nvSpPr>
          <p:cNvPr id="4"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9F885A2-B7D9-44EE-BD73-5558C9DBBDDE}" type="slidenum">
              <a:rPr lang="tr-TR" smtClean="0"/>
              <a:t>‹#›</a:t>
            </a:fld>
            <a:endParaRPr lang="tr-TR"/>
          </a:p>
        </p:txBody>
      </p:sp>
    </p:spTree>
    <p:extLst>
      <p:ext uri="{BB962C8B-B14F-4D97-AF65-F5344CB8AC3E}">
        <p14:creationId xmlns:p14="http://schemas.microsoft.com/office/powerpoint/2010/main" val="4098307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Vertical Text Placeholder 2"/>
          <p:cNvSpPr>
            <a:spLocks noGrp="1"/>
          </p:cNvSpPr>
          <p:nvPr>
            <p:ph type="body" orient="vert" idx="1"/>
          </p:nvPr>
        </p:nvSpPr>
        <p:spPr/>
        <p:txBody>
          <a:bodyPr vert="eaVert" anchor="t" anchorCtr="0"/>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4D96139-2813-4975-A096-2D656AA0814E}" type="datetimeFigureOut">
              <a:rPr lang="tr-TR" smtClean="0"/>
              <a:t>14.05.2020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9F885A2-B7D9-44EE-BD73-5558C9DBBDDE}" type="slidenum">
              <a:rPr lang="tr-TR" smtClean="0"/>
              <a:t>‹#›</a:t>
            </a:fld>
            <a:endParaRPr lang="tr-TR"/>
          </a:p>
        </p:txBody>
      </p:sp>
    </p:spTree>
    <p:extLst>
      <p:ext uri="{BB962C8B-B14F-4D97-AF65-F5344CB8AC3E}">
        <p14:creationId xmlns:p14="http://schemas.microsoft.com/office/powerpoint/2010/main" val="1419614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tr-TR"/>
              <a:t>Asıl başlık stili için tıklatın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4D96139-2813-4975-A096-2D656AA0814E}" type="datetimeFigureOut">
              <a:rPr lang="tr-TR" smtClean="0"/>
              <a:t>14.05.2020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9F885A2-B7D9-44EE-BD73-5558C9DBBDDE}" type="slidenum">
              <a:rPr lang="tr-TR" smtClean="0"/>
              <a:t>‹#›</a:t>
            </a:fld>
            <a:endParaRPr lang="tr-TR"/>
          </a:p>
        </p:txBody>
      </p:sp>
    </p:spTree>
    <p:extLst>
      <p:ext uri="{BB962C8B-B14F-4D97-AF65-F5344CB8AC3E}">
        <p14:creationId xmlns:p14="http://schemas.microsoft.com/office/powerpoint/2010/main" val="297518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4D96139-2813-4975-A096-2D656AA0814E}" type="datetimeFigureOut">
              <a:rPr lang="tr-TR" smtClean="0"/>
              <a:t>14.05.2020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9F885A2-B7D9-44EE-BD73-5558C9DBBDDE}" type="slidenum">
              <a:rPr lang="tr-TR" smtClean="0"/>
              <a:t>‹#›</a:t>
            </a:fld>
            <a:endParaRPr lang="tr-TR"/>
          </a:p>
        </p:txBody>
      </p:sp>
    </p:spTree>
    <p:extLst>
      <p:ext uri="{BB962C8B-B14F-4D97-AF65-F5344CB8AC3E}">
        <p14:creationId xmlns:p14="http://schemas.microsoft.com/office/powerpoint/2010/main" val="64665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tr-TR"/>
              <a:t>Asıl başlık stili için tıklatın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Date Placeholder 3"/>
          <p:cNvSpPr>
            <a:spLocks noGrp="1"/>
          </p:cNvSpPr>
          <p:nvPr>
            <p:ph type="dt" sz="half" idx="10"/>
          </p:nvPr>
        </p:nvSpPr>
        <p:spPr/>
        <p:txBody>
          <a:bodyPr/>
          <a:lstStyle/>
          <a:p>
            <a:fld id="{84D96139-2813-4975-A096-2D656AA0814E}" type="datetimeFigureOut">
              <a:rPr lang="tr-TR" smtClean="0"/>
              <a:t>14.05.2020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9F885A2-B7D9-44EE-BD73-5558C9DBBDDE}" type="slidenum">
              <a:rPr lang="tr-TR" smtClean="0"/>
              <a:t>‹#›</a:t>
            </a:fld>
            <a:endParaRPr lang="tr-TR"/>
          </a:p>
        </p:txBody>
      </p:sp>
    </p:spTree>
    <p:extLst>
      <p:ext uri="{BB962C8B-B14F-4D97-AF65-F5344CB8AC3E}">
        <p14:creationId xmlns:p14="http://schemas.microsoft.com/office/powerpoint/2010/main" val="220651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84D96139-2813-4975-A096-2D656AA0814E}" type="datetimeFigureOut">
              <a:rPr lang="tr-TR" smtClean="0"/>
              <a:t>14.05.2020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C9F885A2-B7D9-44EE-BD73-5558C9DBBDDE}" type="slidenum">
              <a:rPr lang="tr-TR" smtClean="0"/>
              <a:t>‹#›</a:t>
            </a:fld>
            <a:endParaRPr lang="tr-TR"/>
          </a:p>
        </p:txBody>
      </p:sp>
    </p:spTree>
    <p:extLst>
      <p:ext uri="{BB962C8B-B14F-4D97-AF65-F5344CB8AC3E}">
        <p14:creationId xmlns:p14="http://schemas.microsoft.com/office/powerpoint/2010/main" val="3189340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 için tıklatın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84D96139-2813-4975-A096-2D656AA0814E}" type="datetimeFigureOut">
              <a:rPr lang="tr-TR" smtClean="0"/>
              <a:t>14.05.2020</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C9F885A2-B7D9-44EE-BD73-5558C9DBBDDE}" type="slidenum">
              <a:rPr lang="tr-TR" smtClean="0"/>
              <a:t>‹#›</a:t>
            </a:fld>
            <a:endParaRPr lang="tr-TR"/>
          </a:p>
        </p:txBody>
      </p:sp>
    </p:spTree>
    <p:extLst>
      <p:ext uri="{BB962C8B-B14F-4D97-AF65-F5344CB8AC3E}">
        <p14:creationId xmlns:p14="http://schemas.microsoft.com/office/powerpoint/2010/main" val="1952241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7" name="Date Placeholder 2"/>
          <p:cNvSpPr>
            <a:spLocks noGrp="1"/>
          </p:cNvSpPr>
          <p:nvPr>
            <p:ph type="dt" sz="half" idx="10"/>
          </p:nvPr>
        </p:nvSpPr>
        <p:spPr/>
        <p:txBody>
          <a:bodyPr/>
          <a:lstStyle/>
          <a:p>
            <a:fld id="{84D96139-2813-4975-A096-2D656AA0814E}" type="datetimeFigureOut">
              <a:rPr lang="tr-TR" smtClean="0"/>
              <a:t>14.05.2020</a:t>
            </a:fld>
            <a:endParaRPr lang="tr-TR"/>
          </a:p>
        </p:txBody>
      </p:sp>
      <p:sp>
        <p:nvSpPr>
          <p:cNvPr id="5" name="Footer Placeholder 3"/>
          <p:cNvSpPr>
            <a:spLocks noGrp="1"/>
          </p:cNvSpPr>
          <p:nvPr>
            <p:ph type="ftr" sz="quarter" idx="11"/>
          </p:nvPr>
        </p:nvSpPr>
        <p:spPr/>
        <p:txBody>
          <a:bodyPr/>
          <a:lstStyle/>
          <a:p>
            <a:endParaRPr lang="tr-TR"/>
          </a:p>
        </p:txBody>
      </p:sp>
      <p:sp>
        <p:nvSpPr>
          <p:cNvPr id="6" name="Slide Number Placeholder 4"/>
          <p:cNvSpPr>
            <a:spLocks noGrp="1"/>
          </p:cNvSpPr>
          <p:nvPr>
            <p:ph type="sldNum" sz="quarter" idx="12"/>
          </p:nvPr>
        </p:nvSpPr>
        <p:spPr/>
        <p:txBody>
          <a:bodyPr/>
          <a:lstStyle/>
          <a:p>
            <a:fld id="{C9F885A2-B7D9-44EE-BD73-5558C9DBBDDE}" type="slidenum">
              <a:rPr lang="tr-TR" smtClean="0"/>
              <a:t>‹#›</a:t>
            </a:fld>
            <a:endParaRPr lang="tr-TR"/>
          </a:p>
        </p:txBody>
      </p:sp>
    </p:spTree>
    <p:extLst>
      <p:ext uri="{BB962C8B-B14F-4D97-AF65-F5344CB8AC3E}">
        <p14:creationId xmlns:p14="http://schemas.microsoft.com/office/powerpoint/2010/main" val="1183393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4D96139-2813-4975-A096-2D656AA0814E}" type="datetimeFigureOut">
              <a:rPr lang="tr-TR" smtClean="0"/>
              <a:t>14.05.2020</a:t>
            </a:fld>
            <a:endParaRPr lang="tr-TR"/>
          </a:p>
        </p:txBody>
      </p:sp>
      <p:sp>
        <p:nvSpPr>
          <p:cNvPr id="5" name="Footer Placeholder 2"/>
          <p:cNvSpPr>
            <a:spLocks noGrp="1"/>
          </p:cNvSpPr>
          <p:nvPr>
            <p:ph type="ftr" sz="quarter" idx="11"/>
          </p:nvPr>
        </p:nvSpPr>
        <p:spPr/>
        <p:txBody>
          <a:bodyPr/>
          <a:lstStyle/>
          <a:p>
            <a:endParaRPr lang="tr-TR"/>
          </a:p>
        </p:txBody>
      </p:sp>
      <p:sp>
        <p:nvSpPr>
          <p:cNvPr id="6" name="Slide Number Placeholder 3"/>
          <p:cNvSpPr>
            <a:spLocks noGrp="1"/>
          </p:cNvSpPr>
          <p:nvPr>
            <p:ph type="sldNum" sz="quarter" idx="12"/>
          </p:nvPr>
        </p:nvSpPr>
        <p:spPr/>
        <p:txBody>
          <a:bodyPr/>
          <a:lstStyle/>
          <a:p>
            <a:fld id="{C9F885A2-B7D9-44EE-BD73-5558C9DBBDDE}" type="slidenum">
              <a:rPr lang="tr-TR" smtClean="0"/>
              <a:t>‹#›</a:t>
            </a:fld>
            <a:endParaRPr lang="tr-TR"/>
          </a:p>
        </p:txBody>
      </p:sp>
    </p:spTree>
    <p:extLst>
      <p:ext uri="{BB962C8B-B14F-4D97-AF65-F5344CB8AC3E}">
        <p14:creationId xmlns:p14="http://schemas.microsoft.com/office/powerpoint/2010/main" val="3701218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tr-TR"/>
              <a:t>Asıl başlık stili için tıklatın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7" name="Date Placeholder 4"/>
          <p:cNvSpPr>
            <a:spLocks noGrp="1"/>
          </p:cNvSpPr>
          <p:nvPr>
            <p:ph type="dt" sz="half" idx="10"/>
          </p:nvPr>
        </p:nvSpPr>
        <p:spPr/>
        <p:txBody>
          <a:bodyPr/>
          <a:lstStyle/>
          <a:p>
            <a:fld id="{84D96139-2813-4975-A096-2D656AA0814E}" type="datetimeFigureOut">
              <a:rPr lang="tr-TR" smtClean="0"/>
              <a:t>14.05.2020</a:t>
            </a:fld>
            <a:endParaRPr lang="tr-TR"/>
          </a:p>
        </p:txBody>
      </p:sp>
      <p:sp>
        <p:nvSpPr>
          <p:cNvPr id="5" name="Footer Placeholder 5"/>
          <p:cNvSpPr>
            <a:spLocks noGrp="1"/>
          </p:cNvSpPr>
          <p:nvPr>
            <p:ph type="ftr" sz="quarter" idx="11"/>
          </p:nvPr>
        </p:nvSpPr>
        <p:spPr/>
        <p:txBody>
          <a:bodyPr/>
          <a:lstStyle/>
          <a:p>
            <a:endParaRPr lang="tr-TR"/>
          </a:p>
        </p:txBody>
      </p:sp>
      <p:sp>
        <p:nvSpPr>
          <p:cNvPr id="6" name="Slide Number Placeholder 6"/>
          <p:cNvSpPr>
            <a:spLocks noGrp="1"/>
          </p:cNvSpPr>
          <p:nvPr>
            <p:ph type="sldNum" sz="quarter" idx="12"/>
          </p:nvPr>
        </p:nvSpPr>
        <p:spPr/>
        <p:txBody>
          <a:bodyPr/>
          <a:lstStyle/>
          <a:p>
            <a:fld id="{C9F885A2-B7D9-44EE-BD73-5558C9DBBDDE}" type="slidenum">
              <a:rPr lang="tr-TR" smtClean="0"/>
              <a:t>‹#›</a:t>
            </a:fld>
            <a:endParaRPr lang="tr-TR"/>
          </a:p>
        </p:txBody>
      </p:sp>
    </p:spTree>
    <p:extLst>
      <p:ext uri="{BB962C8B-B14F-4D97-AF65-F5344CB8AC3E}">
        <p14:creationId xmlns:p14="http://schemas.microsoft.com/office/powerpoint/2010/main" val="1186279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simgeyi tıklatın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Date Placeholder 4"/>
          <p:cNvSpPr>
            <a:spLocks noGrp="1"/>
          </p:cNvSpPr>
          <p:nvPr>
            <p:ph type="dt" sz="half" idx="10"/>
          </p:nvPr>
        </p:nvSpPr>
        <p:spPr/>
        <p:txBody>
          <a:bodyPr/>
          <a:lstStyle/>
          <a:p>
            <a:fld id="{84D96139-2813-4975-A096-2D656AA0814E}" type="datetimeFigureOut">
              <a:rPr lang="tr-TR" smtClean="0"/>
              <a:t>14.05.2020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C9F885A2-B7D9-44EE-BD73-5558C9DBBDDE}" type="slidenum">
              <a:rPr lang="tr-TR" smtClean="0"/>
              <a:t>‹#›</a:t>
            </a:fld>
            <a:endParaRPr lang="tr-TR"/>
          </a:p>
        </p:txBody>
      </p:sp>
    </p:spTree>
    <p:extLst>
      <p:ext uri="{BB962C8B-B14F-4D97-AF65-F5344CB8AC3E}">
        <p14:creationId xmlns:p14="http://schemas.microsoft.com/office/powerpoint/2010/main" val="2364557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tr-TR"/>
              <a:t>Asıl başlık stili için tıklatın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4D96139-2813-4975-A096-2D656AA0814E}" type="datetimeFigureOut">
              <a:rPr lang="tr-TR" smtClean="0"/>
              <a:t>14.05.2020</a:t>
            </a:fld>
            <a:endParaRPr lang="tr-T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tr-TR"/>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9F885A2-B7D9-44EE-BD73-5558C9DBBDDE}" type="slidenum">
              <a:rPr lang="tr-TR" smtClean="0"/>
              <a:t>‹#›</a:t>
            </a:fld>
            <a:endParaRPr lang="tr-TR"/>
          </a:p>
        </p:txBody>
      </p:sp>
    </p:spTree>
    <p:extLst>
      <p:ext uri="{BB962C8B-B14F-4D97-AF65-F5344CB8AC3E}">
        <p14:creationId xmlns:p14="http://schemas.microsoft.com/office/powerpoint/2010/main" val="614051814"/>
      </p:ext>
    </p:extLst>
  </p:cSld>
  <p:clrMap bg1="dk1" tx1="lt1" bg2="dk2" tx2="lt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sv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sv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howtodoinjava.com/java/io/how-to-read-write-utf-8-encoded-data-in-java/"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hyperlink" Target="https://www.canva.com/" TargetMode="External"/><Relationship Id="rId4" Type="http://schemas.openxmlformats.org/officeDocument/2006/relationships/hyperlink" Target="https://www.sciencebuddies.org/science-fair-projects/references/ascii-tabl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sv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0.sv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ext uri="{BEBA8EAE-BF5A-486C-A8C5-ECC9F3942E4B}">
                <a14:imgProps xmlns:a14="http://schemas.microsoft.com/office/drawing/2010/main">
                  <a14:imgLayer r:embed="rId4">
                    <a14:imgEffect>
                      <a14:artisticGlass trans="28000"/>
                    </a14:imgEffect>
                  </a14:imgLayer>
                </a14:imgProps>
              </a:ext>
            </a:extLst>
          </a:blip>
          <a:stretch/>
        </a:blipFill>
        <a:effectLst/>
      </p:bgPr>
    </p:bg>
    <p:spTree>
      <p:nvGrpSpPr>
        <p:cNvPr id="1" name=""/>
        <p:cNvGrpSpPr/>
        <p:nvPr/>
      </p:nvGrpSpPr>
      <p:grpSpPr>
        <a:xfrm>
          <a:off x="0" y="0"/>
          <a:ext cx="0" cy="0"/>
          <a:chOff x="0" y="0"/>
          <a:chExt cx="0" cy="0"/>
        </a:xfrm>
      </p:grpSpPr>
      <p:sp>
        <p:nvSpPr>
          <p:cNvPr id="3" name="Alt Başlık 2"/>
          <p:cNvSpPr>
            <a:spLocks noGrp="1"/>
          </p:cNvSpPr>
          <p:nvPr>
            <p:ph type="subTitle" idx="1"/>
          </p:nvPr>
        </p:nvSpPr>
        <p:spPr>
          <a:xfrm>
            <a:off x="253302" y="5130018"/>
            <a:ext cx="4073601" cy="1609303"/>
          </a:xfrm>
        </p:spPr>
        <p:txBody>
          <a:bodyPr>
            <a:normAutofit fontScale="92500" lnSpcReduction="10000"/>
          </a:bodyPr>
          <a:lstStyle/>
          <a:p>
            <a:r>
              <a:rPr lang="tr-TR" b="1" dirty="0" err="1">
                <a:solidFill>
                  <a:schemeClr val="tx1">
                    <a:lumMod val="65000"/>
                    <a:lumOff val="35000"/>
                  </a:schemeClr>
                </a:solidFill>
              </a:rPr>
              <a:t>by</a:t>
            </a:r>
            <a:r>
              <a:rPr lang="tr-TR" b="1" dirty="0">
                <a:solidFill>
                  <a:schemeClr val="tx1">
                    <a:lumMod val="65000"/>
                    <a:lumOff val="35000"/>
                  </a:schemeClr>
                </a:solidFill>
              </a:rPr>
              <a:t>:</a:t>
            </a:r>
          </a:p>
          <a:p>
            <a:r>
              <a:rPr lang="tr-TR" b="1" dirty="0">
                <a:solidFill>
                  <a:schemeClr val="tx1">
                    <a:lumMod val="65000"/>
                    <a:lumOff val="35000"/>
                  </a:schemeClr>
                </a:solidFill>
              </a:rPr>
              <a:t>2018510016 Sadullah Cihan</a:t>
            </a:r>
          </a:p>
          <a:p>
            <a:r>
              <a:rPr lang="tr-TR" b="1" dirty="0">
                <a:solidFill>
                  <a:schemeClr val="tx1">
                    <a:lumMod val="65000"/>
                    <a:lumOff val="35000"/>
                  </a:schemeClr>
                </a:solidFill>
              </a:rPr>
              <a:t>2018510086 Zeynep Öztürk</a:t>
            </a:r>
          </a:p>
          <a:p>
            <a:r>
              <a:rPr lang="tr-TR" b="1" dirty="0">
                <a:solidFill>
                  <a:schemeClr val="tx1">
                    <a:lumMod val="65000"/>
                    <a:lumOff val="35000"/>
                  </a:schemeClr>
                </a:solidFill>
              </a:rPr>
              <a:t>2019510103 Enes NİYAZİ Baltacı</a:t>
            </a:r>
          </a:p>
        </p:txBody>
      </p:sp>
      <p:pic>
        <p:nvPicPr>
          <p:cNvPr id="5" name="Picture 14" descr="http://ceng.deu.edu.tr/wp-content/uploads/2017/07/DEUCENG-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5221" y="5660136"/>
            <a:ext cx="2616779" cy="8806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DEÜ – Mühendislik Fakültes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3376" y="355451"/>
            <a:ext cx="3098624" cy="804757"/>
          </a:xfrm>
          <a:prstGeom prst="rect">
            <a:avLst/>
          </a:prstGeom>
          <a:noFill/>
          <a:extLst>
            <a:ext uri="{909E8E84-426E-40DD-AFC4-6F175D3DCCD1}">
              <a14:hiddenFill xmlns:a14="http://schemas.microsoft.com/office/drawing/2010/main">
                <a:solidFill>
                  <a:srgbClr val="FFFFFF"/>
                </a:solidFill>
              </a14:hiddenFill>
            </a:ext>
          </a:extLst>
        </p:spPr>
      </p:pic>
      <p:sp>
        <p:nvSpPr>
          <p:cNvPr id="9" name="Metin kutusu 8"/>
          <p:cNvSpPr txBox="1"/>
          <p:nvPr/>
        </p:nvSpPr>
        <p:spPr>
          <a:xfrm>
            <a:off x="5067300" y="5958733"/>
            <a:ext cx="2057400" cy="923330"/>
          </a:xfrm>
          <a:prstGeom prst="rect">
            <a:avLst/>
          </a:prstGeom>
          <a:noFill/>
        </p:spPr>
        <p:txBody>
          <a:bodyPr wrap="square" rtlCol="0">
            <a:spAutoFit/>
          </a:bodyPr>
          <a:lstStyle/>
          <a:p>
            <a:pPr algn="ctr"/>
            <a:r>
              <a:rPr lang="tr-TR" b="1" dirty="0">
                <a:solidFill>
                  <a:schemeClr val="tx2">
                    <a:lumMod val="75000"/>
                    <a:lumOff val="25000"/>
                  </a:schemeClr>
                </a:solidFill>
                <a:latin typeface="Times New Roman" panose="02020603050405020304" pitchFamily="18" charset="0"/>
                <a:cs typeface="Times New Roman" panose="02020603050405020304" pitchFamily="18" charset="0"/>
              </a:rPr>
              <a:t>May, 2020 </a:t>
            </a:r>
          </a:p>
          <a:p>
            <a:pPr algn="ctr"/>
            <a:r>
              <a:rPr lang="tr-TR" b="1" dirty="0">
                <a:solidFill>
                  <a:schemeClr val="tx2">
                    <a:lumMod val="75000"/>
                    <a:lumOff val="25000"/>
                  </a:schemeClr>
                </a:solidFill>
                <a:latin typeface="Times New Roman" panose="02020603050405020304" pitchFamily="18" charset="0"/>
                <a:cs typeface="Times New Roman" panose="02020603050405020304" pitchFamily="18" charset="0"/>
              </a:rPr>
              <a:t>İZMİR</a:t>
            </a:r>
            <a:endParaRPr lang="en-US" b="1" dirty="0">
              <a:solidFill>
                <a:schemeClr val="tx2">
                  <a:lumMod val="75000"/>
                  <a:lumOff val="25000"/>
                </a:schemeClr>
              </a:solidFill>
              <a:latin typeface="Times New Roman" panose="02020603050405020304" pitchFamily="18" charset="0"/>
              <a:cs typeface="Times New Roman" panose="02020603050405020304" pitchFamily="18" charset="0"/>
            </a:endParaRPr>
          </a:p>
          <a:p>
            <a:endParaRPr lang="tr-TR" dirty="0"/>
          </a:p>
        </p:txBody>
      </p:sp>
      <p:pic>
        <p:nvPicPr>
          <p:cNvPr id="10" name="Picture 9">
            <a:extLst>
              <a:ext uri="{FF2B5EF4-FFF2-40B4-BE49-F238E27FC236}">
                <a16:creationId xmlns:a16="http://schemas.microsoft.com/office/drawing/2014/main" id="{A2E3CBEA-362E-4448-852B-16A11B6CB59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7867" y="355451"/>
            <a:ext cx="1189885" cy="1189885"/>
          </a:xfrm>
          <a:prstGeom prst="rect">
            <a:avLst/>
          </a:prstGeom>
        </p:spPr>
      </p:pic>
      <p:sp>
        <p:nvSpPr>
          <p:cNvPr id="16" name="Title 1">
            <a:extLst>
              <a:ext uri="{FF2B5EF4-FFF2-40B4-BE49-F238E27FC236}">
                <a16:creationId xmlns:a16="http://schemas.microsoft.com/office/drawing/2014/main" id="{40E7117C-DD60-45F5-84FD-F41A3E70D7E8}"/>
              </a:ext>
            </a:extLst>
          </p:cNvPr>
          <p:cNvSpPr>
            <a:spLocks noGrp="1"/>
          </p:cNvSpPr>
          <p:nvPr>
            <p:ph type="ctrTitle"/>
          </p:nvPr>
        </p:nvSpPr>
        <p:spPr>
          <a:xfrm>
            <a:off x="2756647" y="1605431"/>
            <a:ext cx="6678706" cy="1823569"/>
          </a:xfrm>
        </p:spPr>
        <p:txBody>
          <a:bodyPr>
            <a:normAutofit/>
          </a:bodyPr>
          <a:lstStyle/>
          <a:p>
            <a:pPr algn="ctr"/>
            <a:r>
              <a:rPr lang="en-US" sz="5400" b="1" i="1" dirty="0"/>
              <a:t>PROJECT – III</a:t>
            </a:r>
            <a:br>
              <a:rPr lang="en-US" sz="5400" b="1" i="1" dirty="0"/>
            </a:br>
            <a:r>
              <a:rPr lang="tr-TR" sz="5400" b="1" i="1" dirty="0"/>
              <a:t>WORD PUZZLE </a:t>
            </a:r>
            <a:endParaRPr lang="en-US" sz="5400" b="1" i="1" dirty="0">
              <a:cs typeface="Calibri Light"/>
            </a:endParaRPr>
          </a:p>
        </p:txBody>
      </p:sp>
      <p:sp>
        <p:nvSpPr>
          <p:cNvPr id="17" name="Title 1">
            <a:extLst>
              <a:ext uri="{FF2B5EF4-FFF2-40B4-BE49-F238E27FC236}">
                <a16:creationId xmlns:a16="http://schemas.microsoft.com/office/drawing/2014/main" id="{F8D66157-6B7B-46F4-916E-2FB232B41C45}"/>
              </a:ext>
            </a:extLst>
          </p:cNvPr>
          <p:cNvSpPr txBox="1">
            <a:spLocks/>
          </p:cNvSpPr>
          <p:nvPr/>
        </p:nvSpPr>
        <p:spPr>
          <a:xfrm>
            <a:off x="1837094" y="3689941"/>
            <a:ext cx="8517811" cy="516850"/>
          </a:xfrm>
          <a:prstGeom prst="rect">
            <a:avLst/>
          </a:prstGeom>
          <a:effectLst/>
        </p:spPr>
        <p:txBody>
          <a:bodyPr vert="horz" lIns="91440" tIns="45720" rIns="91440" bIns="45720" rtlCol="0" anchor="b">
            <a:normAutofit lnSpcReduction="100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tr-TR" sz="2800" b="1" dirty="0">
                <a:cs typeface="Times New Roman" panose="02020603050405020304" pitchFamily="18" charset="0"/>
              </a:rPr>
              <a:t>CME1252 Project Based Learnıng-II</a:t>
            </a:r>
            <a:endParaRPr lang="en-US" sz="2800" b="1" dirty="0">
              <a:cs typeface="Times New Roman" panose="02020603050405020304" pitchFamily="18" charset="0"/>
            </a:endParaRPr>
          </a:p>
        </p:txBody>
      </p:sp>
    </p:spTree>
    <p:extLst>
      <p:ext uri="{BB962C8B-B14F-4D97-AF65-F5344CB8AC3E}">
        <p14:creationId xmlns:p14="http://schemas.microsoft.com/office/powerpoint/2010/main" val="1175799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Unvan 1"/>
          <p:cNvSpPr>
            <a:spLocks noGrp="1"/>
          </p:cNvSpPr>
          <p:nvPr>
            <p:ph type="title"/>
          </p:nvPr>
        </p:nvSpPr>
        <p:spPr>
          <a:effectLst>
            <a:innerShdw blurRad="63500" dist="50800" dir="18900000">
              <a:prstClr val="black">
                <a:alpha val="50000"/>
              </a:prstClr>
            </a:innerShdw>
          </a:effectLst>
        </p:spPr>
        <p:txBody>
          <a:bodyPr>
            <a:noAutofit/>
          </a:bodyPr>
          <a:lstStyle/>
          <a:p>
            <a:r>
              <a:rPr lang="tr-TR" sz="4400" b="1" dirty="0">
                <a:solidFill>
                  <a:schemeClr val="accent1"/>
                </a:solidFill>
                <a:effectLst>
                  <a:innerShdw blurRad="63500" dist="50800" dir="18900000">
                    <a:prstClr val="black">
                      <a:alpha val="50000"/>
                    </a:prstClr>
                  </a:innerShdw>
                </a:effectLst>
              </a:rPr>
              <a:t>ALGORITHMS AND SOLUTION STRATEGIES</a:t>
            </a:r>
          </a:p>
        </p:txBody>
      </p:sp>
      <p:sp>
        <p:nvSpPr>
          <p:cNvPr id="3" name="İçerik Yer Tutucusu 2"/>
          <p:cNvSpPr>
            <a:spLocks noGrp="1"/>
          </p:cNvSpPr>
          <p:nvPr>
            <p:ph idx="1"/>
          </p:nvPr>
        </p:nvSpPr>
        <p:spPr>
          <a:xfrm>
            <a:off x="901356" y="2017554"/>
            <a:ext cx="8596668" cy="3779742"/>
          </a:xfrm>
        </p:spPr>
        <p:txBody>
          <a:bodyPr>
            <a:normAutofit lnSpcReduction="10000"/>
          </a:bodyPr>
          <a:lstStyle/>
          <a:p>
            <a:pPr marL="0" indent="0">
              <a:buNone/>
            </a:pPr>
            <a:r>
              <a:rPr lang="tr-TR" sz="2400" b="1" dirty="0">
                <a:solidFill>
                  <a:schemeClr val="accent3"/>
                </a:solidFill>
              </a:rPr>
              <a:t>FUNCTIONS WE HAVE USED</a:t>
            </a:r>
          </a:p>
          <a:p>
            <a:r>
              <a:rPr lang="tr-TR" sz="2400" b="1" dirty="0" err="1"/>
              <a:t>printScreen</a:t>
            </a:r>
            <a:r>
              <a:rPr lang="tr-TR" sz="2400" b="1" dirty="0"/>
              <a:t>()</a:t>
            </a:r>
          </a:p>
          <a:p>
            <a:r>
              <a:rPr lang="tr-TR" sz="2400" b="1" dirty="0" err="1"/>
              <a:t>readFile</a:t>
            </a:r>
            <a:r>
              <a:rPr lang="tr-TR" sz="2400" b="1" dirty="0"/>
              <a:t>(</a:t>
            </a:r>
            <a:r>
              <a:rPr lang="tr-TR" sz="2400" dirty="0" err="1"/>
              <a:t>String</a:t>
            </a:r>
            <a:r>
              <a:rPr lang="tr-TR" sz="2400" dirty="0"/>
              <a:t> </a:t>
            </a:r>
            <a:r>
              <a:rPr lang="tr-TR" sz="2400" dirty="0" err="1"/>
              <a:t>str</a:t>
            </a:r>
            <a:r>
              <a:rPr lang="tr-TR" sz="2400" b="1" dirty="0"/>
              <a:t>) </a:t>
            </a:r>
          </a:p>
          <a:p>
            <a:r>
              <a:rPr lang="tr-TR" sz="2400" b="1" dirty="0" err="1"/>
              <a:t>thePuzzleGame</a:t>
            </a:r>
            <a:r>
              <a:rPr lang="tr-TR" sz="2400" b="1" dirty="0"/>
              <a:t>(</a:t>
            </a:r>
            <a:r>
              <a:rPr lang="tr-TR" sz="2400" dirty="0"/>
              <a:t>Player p</a:t>
            </a:r>
            <a:r>
              <a:rPr lang="tr-TR" sz="2400" b="1" dirty="0"/>
              <a:t>)</a:t>
            </a:r>
          </a:p>
          <a:p>
            <a:r>
              <a:rPr lang="tr-TR" sz="2400" b="1" dirty="0" err="1"/>
              <a:t>letterControls</a:t>
            </a:r>
            <a:r>
              <a:rPr lang="tr-TR" sz="2400" b="1" dirty="0"/>
              <a:t>(</a:t>
            </a:r>
            <a:r>
              <a:rPr lang="tr-TR" sz="2400" dirty="0"/>
              <a:t>Player p</a:t>
            </a:r>
            <a:r>
              <a:rPr lang="tr-TR" sz="2400" b="1" dirty="0"/>
              <a:t>) </a:t>
            </a:r>
          </a:p>
          <a:p>
            <a:r>
              <a:rPr lang="tr-TR" sz="2400" b="1" dirty="0" err="1"/>
              <a:t>turkishMeaning</a:t>
            </a:r>
            <a:r>
              <a:rPr lang="tr-TR" sz="2400" b="1" dirty="0"/>
              <a:t>(</a:t>
            </a:r>
            <a:r>
              <a:rPr lang="tr-TR" sz="2400" dirty="0" err="1"/>
              <a:t>String</a:t>
            </a:r>
            <a:r>
              <a:rPr lang="tr-TR" sz="2400" dirty="0"/>
              <a:t> </a:t>
            </a:r>
            <a:r>
              <a:rPr lang="tr-TR" sz="2400" dirty="0" err="1"/>
              <a:t>answerENG</a:t>
            </a:r>
            <a:r>
              <a:rPr lang="tr-TR" sz="2400" dirty="0"/>
              <a:t>, Player p</a:t>
            </a:r>
            <a:r>
              <a:rPr lang="tr-TR" sz="2400" b="1" dirty="0"/>
              <a:t>)</a:t>
            </a:r>
          </a:p>
          <a:p>
            <a:r>
              <a:rPr lang="tr-TR" sz="2400" b="1" dirty="0" err="1"/>
              <a:t>highScoreTable</a:t>
            </a:r>
            <a:r>
              <a:rPr lang="tr-TR" sz="2400" b="1" dirty="0"/>
              <a:t>()</a:t>
            </a:r>
          </a:p>
          <a:p>
            <a:r>
              <a:rPr lang="tr-TR" sz="2400" b="1" dirty="0" err="1"/>
              <a:t>searchWord</a:t>
            </a:r>
            <a:r>
              <a:rPr lang="tr-TR" sz="2400" b="1" dirty="0"/>
              <a:t>()</a:t>
            </a:r>
          </a:p>
        </p:txBody>
      </p:sp>
      <p:pic>
        <p:nvPicPr>
          <p:cNvPr id="4" name="Grafik 6" descr="Dişlileri olan kafa">
            <a:extLst>
              <a:ext uri="{FF2B5EF4-FFF2-40B4-BE49-F238E27FC236}">
                <a16:creationId xmlns:a16="http://schemas.microsoft.com/office/drawing/2014/main" id="{FFDE8A3E-51A7-4BF4-9411-687100D4DF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22189" y="3003625"/>
            <a:ext cx="2151669" cy="2151669"/>
          </a:xfrm>
          <a:prstGeom prst="rect">
            <a:avLst/>
          </a:prstGeom>
        </p:spPr>
      </p:pic>
      <p:pic>
        <p:nvPicPr>
          <p:cNvPr id="6" name="Picture 5">
            <a:extLst>
              <a:ext uri="{FF2B5EF4-FFF2-40B4-BE49-F238E27FC236}">
                <a16:creationId xmlns:a16="http://schemas.microsoft.com/office/drawing/2014/main" id="{7A6B32B0-2B87-4523-963E-8978E4DC6A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74001" y="0"/>
            <a:ext cx="3003625" cy="3003625"/>
          </a:xfrm>
          <a:prstGeom prst="rect">
            <a:avLst/>
          </a:prstGeom>
        </p:spPr>
      </p:pic>
    </p:spTree>
    <p:extLst>
      <p:ext uri="{BB962C8B-B14F-4D97-AF65-F5344CB8AC3E}">
        <p14:creationId xmlns:p14="http://schemas.microsoft.com/office/powerpoint/2010/main" val="416677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7"/>
            <a:ext cx="9404723" cy="1963911"/>
          </a:xfrm>
        </p:spPr>
        <p:txBody>
          <a:bodyPr/>
          <a:lstStyle/>
          <a:p>
            <a:r>
              <a:rPr lang="tr-TR" sz="4000" b="1" dirty="0">
                <a:solidFill>
                  <a:schemeClr val="accent1"/>
                </a:solidFill>
                <a:effectLst>
                  <a:innerShdw blurRad="63500" dist="50800" dir="18900000">
                    <a:prstClr val="black">
                      <a:alpha val="50000"/>
                    </a:prstClr>
                  </a:innerShdw>
                </a:effectLst>
              </a:rPr>
              <a:t>ALGORITHMS AND SOLUTION STRATEGIES</a:t>
            </a:r>
            <a:br>
              <a:rPr lang="tr-TR" sz="4000" b="1" dirty="0">
                <a:solidFill>
                  <a:schemeClr val="accent1"/>
                </a:solidFill>
                <a:effectLst>
                  <a:innerShdw blurRad="63500" dist="50800" dir="18900000">
                    <a:prstClr val="black">
                      <a:alpha val="50000"/>
                    </a:prstClr>
                  </a:innerShdw>
                </a:effectLst>
              </a:rPr>
            </a:br>
            <a:r>
              <a:rPr lang="tr-TR" sz="3000" b="1" dirty="0">
                <a:solidFill>
                  <a:schemeClr val="accent3"/>
                </a:solidFill>
                <a:effectLst>
                  <a:innerShdw blurRad="63500" dist="50800" dir="18900000">
                    <a:prstClr val="black">
                      <a:alpha val="50000"/>
                    </a:prstClr>
                  </a:innerShdw>
                </a:effectLst>
              </a:rPr>
              <a:t>General Game </a:t>
            </a:r>
            <a:r>
              <a:rPr lang="tr-TR" sz="3000" b="1" dirty="0" err="1">
                <a:solidFill>
                  <a:schemeClr val="accent3"/>
                </a:solidFill>
                <a:effectLst>
                  <a:innerShdw blurRad="63500" dist="50800" dir="18900000">
                    <a:prstClr val="black">
                      <a:alpha val="50000"/>
                    </a:prstClr>
                  </a:innerShdw>
                </a:effectLst>
              </a:rPr>
              <a:t>Process</a:t>
            </a:r>
            <a:br>
              <a:rPr lang="tr-TR" sz="4000" b="1" dirty="0">
                <a:solidFill>
                  <a:schemeClr val="accent1"/>
                </a:solidFill>
                <a:effectLst>
                  <a:innerShdw blurRad="63500" dist="50800" dir="18900000">
                    <a:prstClr val="black">
                      <a:alpha val="50000"/>
                    </a:prstClr>
                  </a:innerShdw>
                </a:effectLst>
              </a:rPr>
            </a:br>
            <a:endParaRPr lang="tr-TR" dirty="0"/>
          </a:p>
        </p:txBody>
      </p:sp>
      <p:pic>
        <p:nvPicPr>
          <p:cNvPr id="5" name="Picture 4">
            <a:extLst>
              <a:ext uri="{FF2B5EF4-FFF2-40B4-BE49-F238E27FC236}">
                <a16:creationId xmlns:a16="http://schemas.microsoft.com/office/drawing/2014/main" id="{5B949637-8BCC-4B6F-85B6-249D5ED9AD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23481" y="4805353"/>
            <a:ext cx="3429178" cy="2283833"/>
          </a:xfrm>
          <a:prstGeom prst="rect">
            <a:avLst/>
          </a:prstGeom>
        </p:spPr>
      </p:pic>
      <p:sp>
        <p:nvSpPr>
          <p:cNvPr id="6" name="Sağa Bükülü Ok 8">
            <a:extLst>
              <a:ext uri="{FF2B5EF4-FFF2-40B4-BE49-F238E27FC236}">
                <a16:creationId xmlns:a16="http://schemas.microsoft.com/office/drawing/2014/main" id="{9DC8BF40-E448-4FF0-9FEA-43BC12A3E55E}"/>
              </a:ext>
            </a:extLst>
          </p:cNvPr>
          <p:cNvSpPr/>
          <p:nvPr/>
        </p:nvSpPr>
        <p:spPr>
          <a:xfrm rot="11365123">
            <a:off x="11019467" y="3585785"/>
            <a:ext cx="1006998" cy="1387303"/>
          </a:xfrm>
          <a:prstGeom prst="curvedRightArrow">
            <a:avLst>
              <a:gd name="adj1" fmla="val 15458"/>
              <a:gd name="adj2" fmla="val 64037"/>
              <a:gd name="adj3" fmla="val 352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8" name="Unvan 1">
            <a:extLst>
              <a:ext uri="{FF2B5EF4-FFF2-40B4-BE49-F238E27FC236}">
                <a16:creationId xmlns:a16="http://schemas.microsoft.com/office/drawing/2014/main" id="{AEFE39DE-26AE-47B7-A1EF-F7BD397FAC45}"/>
              </a:ext>
            </a:extLst>
          </p:cNvPr>
          <p:cNvSpPr txBox="1">
            <a:spLocks/>
          </p:cNvSpPr>
          <p:nvPr/>
        </p:nvSpPr>
        <p:spPr>
          <a:xfrm>
            <a:off x="10912739" y="2527862"/>
            <a:ext cx="1690546" cy="98487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3200" b="1" dirty="0">
                <a:solidFill>
                  <a:schemeClr val="accent1"/>
                </a:solidFill>
                <a:effectLst>
                  <a:innerShdw blurRad="63500" dist="50800" dir="18900000">
                    <a:prstClr val="black">
                      <a:alpha val="50000"/>
                    </a:prstClr>
                  </a:innerShdw>
                </a:effectLst>
              </a:rPr>
              <a:t>Player </a:t>
            </a:r>
          </a:p>
          <a:p>
            <a:r>
              <a:rPr lang="tr-TR" sz="3200" b="1" dirty="0">
                <a:solidFill>
                  <a:schemeClr val="accent1"/>
                </a:solidFill>
                <a:effectLst>
                  <a:innerShdw blurRad="63500" dist="50800" dir="18900000">
                    <a:prstClr val="black">
                      <a:alpha val="50000"/>
                    </a:prstClr>
                  </a:innerShdw>
                </a:effectLst>
              </a:rPr>
              <a:t>Turn</a:t>
            </a:r>
          </a:p>
          <a:p>
            <a:br>
              <a:rPr lang="tr-TR" sz="3200" b="1" dirty="0">
                <a:solidFill>
                  <a:schemeClr val="accent1"/>
                </a:solidFill>
                <a:effectLst>
                  <a:innerShdw blurRad="63500" dist="50800" dir="18900000">
                    <a:prstClr val="black">
                      <a:alpha val="50000"/>
                    </a:prstClr>
                  </a:innerShdw>
                </a:effectLst>
              </a:rPr>
            </a:br>
            <a:br>
              <a:rPr lang="tr-TR" sz="3200" b="1" dirty="0">
                <a:solidFill>
                  <a:schemeClr val="accent1"/>
                </a:solidFill>
                <a:effectLst>
                  <a:innerShdw blurRad="63500" dist="50800" dir="18900000">
                    <a:prstClr val="black">
                      <a:alpha val="50000"/>
                    </a:prstClr>
                  </a:innerShdw>
                </a:effectLst>
              </a:rPr>
            </a:br>
            <a:endParaRPr lang="tr-TR" sz="3200" dirty="0"/>
          </a:p>
        </p:txBody>
      </p:sp>
      <p:pic>
        <p:nvPicPr>
          <p:cNvPr id="9" name="Picture 8">
            <a:extLst>
              <a:ext uri="{FF2B5EF4-FFF2-40B4-BE49-F238E27FC236}">
                <a16:creationId xmlns:a16="http://schemas.microsoft.com/office/drawing/2014/main" id="{C06226AB-32D3-4D5A-B5BB-6298CF792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341" y="3429000"/>
            <a:ext cx="10087539" cy="153339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205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z="4000" b="1" dirty="0">
                <a:solidFill>
                  <a:schemeClr val="accent1"/>
                </a:solidFill>
                <a:effectLst>
                  <a:innerShdw blurRad="63500" dist="50800" dir="18900000">
                    <a:prstClr val="black">
                      <a:alpha val="50000"/>
                    </a:prstClr>
                  </a:innerShdw>
                </a:effectLst>
              </a:rPr>
              <a:t>ALGORITHMS AND SOLUTION STRATEGIES</a:t>
            </a:r>
            <a:endParaRPr lang="tr-TR" dirty="0"/>
          </a:p>
        </p:txBody>
      </p:sp>
      <p:sp>
        <p:nvSpPr>
          <p:cNvPr id="3" name="İçerik Yer Tutucusu 2"/>
          <p:cNvSpPr>
            <a:spLocks noGrp="1"/>
          </p:cNvSpPr>
          <p:nvPr>
            <p:ph idx="1"/>
          </p:nvPr>
        </p:nvSpPr>
        <p:spPr>
          <a:xfrm>
            <a:off x="1103312" y="2052919"/>
            <a:ext cx="8946541" cy="736001"/>
          </a:xfrm>
        </p:spPr>
        <p:txBody>
          <a:bodyPr>
            <a:normAutofit/>
          </a:bodyPr>
          <a:lstStyle/>
          <a:p>
            <a:r>
              <a:rPr lang="tr-TR" sz="2800" b="1" dirty="0"/>
              <a:t>thePuzzleGame(</a:t>
            </a:r>
            <a:r>
              <a:rPr lang="tr-TR" sz="2800" dirty="0"/>
              <a:t>Player p</a:t>
            </a:r>
            <a:r>
              <a:rPr lang="tr-TR" sz="2800" b="1" dirty="0"/>
              <a:t>) Method</a:t>
            </a:r>
            <a:endParaRPr lang="tr-TR" sz="2800" dirty="0"/>
          </a:p>
        </p:txBody>
      </p:sp>
      <p:pic>
        <p:nvPicPr>
          <p:cNvPr id="6" name="Picture 5">
            <a:extLst>
              <a:ext uri="{FF2B5EF4-FFF2-40B4-BE49-F238E27FC236}">
                <a16:creationId xmlns:a16="http://schemas.microsoft.com/office/drawing/2014/main" id="{82619BC0-C134-4F87-954B-B03314181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88737" y="4406737"/>
            <a:ext cx="2102853" cy="2099557"/>
          </a:xfrm>
          <a:prstGeom prst="rect">
            <a:avLst/>
          </a:prstGeom>
        </p:spPr>
      </p:pic>
      <p:sp>
        <p:nvSpPr>
          <p:cNvPr id="7" name="Rectangle 6">
            <a:extLst>
              <a:ext uri="{FF2B5EF4-FFF2-40B4-BE49-F238E27FC236}">
                <a16:creationId xmlns:a16="http://schemas.microsoft.com/office/drawing/2014/main" id="{554C481E-46B7-46E0-98B2-FB641F6535F2}"/>
              </a:ext>
            </a:extLst>
          </p:cNvPr>
          <p:cNvSpPr/>
          <p:nvPr/>
        </p:nvSpPr>
        <p:spPr>
          <a:xfrm>
            <a:off x="1193623" y="3429000"/>
            <a:ext cx="8946541" cy="1200329"/>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tr-TR" sz="2400" dirty="0">
                <a:ln w="0"/>
              </a:rPr>
              <a:t>Cursor movement</a:t>
            </a:r>
          </a:p>
          <a:p>
            <a:endParaRPr lang="tr-TR" sz="2400" dirty="0">
              <a:ln w="0"/>
            </a:endParaRPr>
          </a:p>
          <a:p>
            <a:pPr marL="342900" indent="-342900">
              <a:buFont typeface="Arial" panose="020B0604020202020204" pitchFamily="34" charset="0"/>
              <a:buChar char="•"/>
            </a:pPr>
            <a:r>
              <a:rPr lang="tr-TR" sz="2400" dirty="0">
                <a:ln w="0"/>
              </a:rPr>
              <a:t>Orientation to letterControls(Player p) method</a:t>
            </a:r>
          </a:p>
        </p:txBody>
      </p:sp>
      <p:pic>
        <p:nvPicPr>
          <p:cNvPr id="10" name="Picture 9">
            <a:extLst>
              <a:ext uri="{FF2B5EF4-FFF2-40B4-BE49-F238E27FC236}">
                <a16:creationId xmlns:a16="http://schemas.microsoft.com/office/drawing/2014/main" id="{2E1C61B5-972A-48FF-89D9-0BEAB42F3E94}"/>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390336" y="761404"/>
            <a:ext cx="3319030" cy="3319030"/>
          </a:xfrm>
          <a:prstGeom prst="rect">
            <a:avLst/>
          </a:prstGeom>
        </p:spPr>
      </p:pic>
    </p:spTree>
    <p:extLst>
      <p:ext uri="{BB962C8B-B14F-4D97-AF65-F5344CB8AC3E}">
        <p14:creationId xmlns:p14="http://schemas.microsoft.com/office/powerpoint/2010/main" val="179656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z="4400" b="1" dirty="0">
                <a:solidFill>
                  <a:schemeClr val="accent1"/>
                </a:solidFill>
                <a:effectLst>
                  <a:innerShdw blurRad="63500" dist="50800" dir="18900000">
                    <a:prstClr val="black">
                      <a:alpha val="50000"/>
                    </a:prstClr>
                  </a:innerShdw>
                </a:effectLst>
              </a:rPr>
              <a:t>ALGORITHMS AND SOLUTION STRATEGIES</a:t>
            </a:r>
            <a:endParaRPr lang="tr-TR" dirty="0"/>
          </a:p>
        </p:txBody>
      </p:sp>
      <p:sp>
        <p:nvSpPr>
          <p:cNvPr id="3" name="İçerik Yer Tutucusu 2"/>
          <p:cNvSpPr>
            <a:spLocks noGrp="1"/>
          </p:cNvSpPr>
          <p:nvPr>
            <p:ph idx="1"/>
          </p:nvPr>
        </p:nvSpPr>
        <p:spPr>
          <a:xfrm>
            <a:off x="1103312" y="2052919"/>
            <a:ext cx="8946541" cy="516955"/>
          </a:xfrm>
        </p:spPr>
        <p:txBody>
          <a:bodyPr>
            <a:normAutofit lnSpcReduction="10000"/>
          </a:bodyPr>
          <a:lstStyle/>
          <a:p>
            <a:r>
              <a:rPr lang="tr-TR" sz="2800" b="1" dirty="0"/>
              <a:t>letterControls(</a:t>
            </a:r>
            <a:r>
              <a:rPr lang="tr-TR" sz="2800" dirty="0"/>
              <a:t>Player p</a:t>
            </a:r>
            <a:r>
              <a:rPr lang="tr-TR" sz="2800" b="1" dirty="0"/>
              <a:t>) Method</a:t>
            </a:r>
          </a:p>
        </p:txBody>
      </p:sp>
      <p:sp>
        <p:nvSpPr>
          <p:cNvPr id="6" name="Rectangle 5">
            <a:extLst>
              <a:ext uri="{FF2B5EF4-FFF2-40B4-BE49-F238E27FC236}">
                <a16:creationId xmlns:a16="http://schemas.microsoft.com/office/drawing/2014/main" id="{09B2766C-B4B4-4496-A521-D51E8D3FF216}"/>
              </a:ext>
            </a:extLst>
          </p:cNvPr>
          <p:cNvSpPr/>
          <p:nvPr/>
        </p:nvSpPr>
        <p:spPr>
          <a:xfrm>
            <a:off x="3499555" y="2703396"/>
            <a:ext cx="5012265" cy="461665"/>
          </a:xfrm>
          <a:prstGeom prst="rect">
            <a:avLst/>
          </a:prstGeom>
          <a:noFill/>
        </p:spPr>
        <p:txBody>
          <a:bodyPr wrap="square" lIns="91440" tIns="45720" rIns="91440" bIns="45720">
            <a:spAutoFit/>
          </a:bodyPr>
          <a:lstStyle/>
          <a:p>
            <a:pPr algn="ctr"/>
            <a:r>
              <a:rPr lang="tr-TR" sz="2400" dirty="0">
                <a:ln w="0"/>
              </a:rPr>
              <a:t>Word is taken as two patterns</a:t>
            </a:r>
            <a:endParaRPr lang="en-US" sz="2400" b="0" cap="none" spc="0" dirty="0">
              <a:ln w="0"/>
              <a:effectLst/>
            </a:endParaRPr>
          </a:p>
        </p:txBody>
      </p:sp>
      <p:sp>
        <p:nvSpPr>
          <p:cNvPr id="7" name="Aşağı Ok 3">
            <a:extLst>
              <a:ext uri="{FF2B5EF4-FFF2-40B4-BE49-F238E27FC236}">
                <a16:creationId xmlns:a16="http://schemas.microsoft.com/office/drawing/2014/main" id="{2B8C2BBD-A79E-4A23-895E-DFB13ED46159}"/>
              </a:ext>
            </a:extLst>
          </p:cNvPr>
          <p:cNvSpPr/>
          <p:nvPr/>
        </p:nvSpPr>
        <p:spPr>
          <a:xfrm>
            <a:off x="5920465" y="3210361"/>
            <a:ext cx="351070" cy="40626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r-TR"/>
          </a:p>
        </p:txBody>
      </p:sp>
      <p:sp>
        <p:nvSpPr>
          <p:cNvPr id="8" name="Rectangle 7">
            <a:extLst>
              <a:ext uri="{FF2B5EF4-FFF2-40B4-BE49-F238E27FC236}">
                <a16:creationId xmlns:a16="http://schemas.microsoft.com/office/drawing/2014/main" id="{52D8F444-EEF5-4E91-A7D9-397AC08A81FE}"/>
              </a:ext>
            </a:extLst>
          </p:cNvPr>
          <p:cNvSpPr/>
          <p:nvPr/>
        </p:nvSpPr>
        <p:spPr>
          <a:xfrm>
            <a:off x="3244997" y="3614264"/>
            <a:ext cx="5350935" cy="461665"/>
          </a:xfrm>
          <a:prstGeom prst="rect">
            <a:avLst/>
          </a:prstGeom>
          <a:noFill/>
        </p:spPr>
        <p:txBody>
          <a:bodyPr wrap="square" lIns="91440" tIns="45720" rIns="91440" bIns="45720">
            <a:spAutoFit/>
          </a:bodyPr>
          <a:lstStyle/>
          <a:p>
            <a:pPr algn="ctr"/>
            <a:r>
              <a:rPr lang="tr-TR" sz="2400" b="0" cap="none" spc="0" dirty="0">
                <a:ln w="0"/>
                <a:effectLst/>
              </a:rPr>
              <a:t>Intersection, vertical or horizontal?</a:t>
            </a:r>
            <a:endParaRPr lang="en-US" sz="2400" b="0" cap="none" spc="0" dirty="0">
              <a:ln w="0"/>
              <a:effectLst/>
            </a:endParaRPr>
          </a:p>
        </p:txBody>
      </p:sp>
      <p:sp>
        <p:nvSpPr>
          <p:cNvPr id="9" name="Aşağı Ok 3">
            <a:extLst>
              <a:ext uri="{FF2B5EF4-FFF2-40B4-BE49-F238E27FC236}">
                <a16:creationId xmlns:a16="http://schemas.microsoft.com/office/drawing/2014/main" id="{362A6D8E-1FF0-4624-990D-2560DBAF00B4}"/>
              </a:ext>
            </a:extLst>
          </p:cNvPr>
          <p:cNvSpPr/>
          <p:nvPr/>
        </p:nvSpPr>
        <p:spPr>
          <a:xfrm>
            <a:off x="5906822" y="4054300"/>
            <a:ext cx="351070" cy="40626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r-TR"/>
          </a:p>
        </p:txBody>
      </p:sp>
      <p:sp>
        <p:nvSpPr>
          <p:cNvPr id="10" name="Rectangle 9">
            <a:extLst>
              <a:ext uri="{FF2B5EF4-FFF2-40B4-BE49-F238E27FC236}">
                <a16:creationId xmlns:a16="http://schemas.microsoft.com/office/drawing/2014/main" id="{365B53DF-45FB-490F-9D91-F1536813F872}"/>
              </a:ext>
            </a:extLst>
          </p:cNvPr>
          <p:cNvSpPr/>
          <p:nvPr/>
        </p:nvSpPr>
        <p:spPr>
          <a:xfrm>
            <a:off x="3330219" y="4440284"/>
            <a:ext cx="5350935" cy="461665"/>
          </a:xfrm>
          <a:prstGeom prst="rect">
            <a:avLst/>
          </a:prstGeom>
          <a:noFill/>
        </p:spPr>
        <p:txBody>
          <a:bodyPr wrap="square" lIns="91440" tIns="45720" rIns="91440" bIns="45720">
            <a:spAutoFit/>
          </a:bodyPr>
          <a:lstStyle/>
          <a:p>
            <a:pPr algn="ctr"/>
            <a:r>
              <a:rPr lang="tr-TR" sz="2400" dirty="0">
                <a:ln w="0"/>
              </a:rPr>
              <a:t>Player gets 1 point</a:t>
            </a:r>
            <a:endParaRPr lang="en-US" sz="2400" b="0" cap="none" spc="0" dirty="0">
              <a:ln w="0"/>
              <a:effectLst/>
            </a:endParaRPr>
          </a:p>
        </p:txBody>
      </p:sp>
      <p:sp>
        <p:nvSpPr>
          <p:cNvPr id="11" name="Aşağı Ok 3">
            <a:extLst>
              <a:ext uri="{FF2B5EF4-FFF2-40B4-BE49-F238E27FC236}">
                <a16:creationId xmlns:a16="http://schemas.microsoft.com/office/drawing/2014/main" id="{785B8123-027A-44D9-992A-89B82EEE3762}"/>
              </a:ext>
            </a:extLst>
          </p:cNvPr>
          <p:cNvSpPr/>
          <p:nvPr/>
        </p:nvSpPr>
        <p:spPr>
          <a:xfrm>
            <a:off x="5906822" y="4889734"/>
            <a:ext cx="351070" cy="40626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r-TR"/>
          </a:p>
        </p:txBody>
      </p:sp>
      <p:sp>
        <p:nvSpPr>
          <p:cNvPr id="12" name="Rectangle 11">
            <a:extLst>
              <a:ext uri="{FF2B5EF4-FFF2-40B4-BE49-F238E27FC236}">
                <a16:creationId xmlns:a16="http://schemas.microsoft.com/office/drawing/2014/main" id="{1A4204AE-45BF-409F-ABA5-D03A5C1D99D2}"/>
              </a:ext>
            </a:extLst>
          </p:cNvPr>
          <p:cNvSpPr/>
          <p:nvPr/>
        </p:nvSpPr>
        <p:spPr>
          <a:xfrm>
            <a:off x="3406888" y="5267852"/>
            <a:ext cx="5350935" cy="461665"/>
          </a:xfrm>
          <a:prstGeom prst="rect">
            <a:avLst/>
          </a:prstGeom>
          <a:noFill/>
        </p:spPr>
        <p:txBody>
          <a:bodyPr wrap="square" lIns="91440" tIns="45720" rIns="91440" bIns="45720">
            <a:spAutoFit/>
          </a:bodyPr>
          <a:lstStyle/>
          <a:p>
            <a:pPr algn="ctr"/>
            <a:r>
              <a:rPr lang="tr-TR" sz="2400" dirty="0">
                <a:ln w="0"/>
              </a:rPr>
              <a:t>Is the word completed?</a:t>
            </a:r>
            <a:endParaRPr lang="en-US" sz="2400" b="0" cap="none" spc="0" dirty="0">
              <a:ln w="0"/>
              <a:effectLst/>
            </a:endParaRPr>
          </a:p>
        </p:txBody>
      </p:sp>
      <p:sp>
        <p:nvSpPr>
          <p:cNvPr id="13" name="Rectangle 12">
            <a:extLst>
              <a:ext uri="{FF2B5EF4-FFF2-40B4-BE49-F238E27FC236}">
                <a16:creationId xmlns:a16="http://schemas.microsoft.com/office/drawing/2014/main" id="{66DA1732-7EB0-4D50-BCB2-46CA17C4598A}"/>
              </a:ext>
            </a:extLst>
          </p:cNvPr>
          <p:cNvSpPr/>
          <p:nvPr/>
        </p:nvSpPr>
        <p:spPr>
          <a:xfrm>
            <a:off x="2308573" y="6140000"/>
            <a:ext cx="7394225" cy="461665"/>
          </a:xfrm>
          <a:prstGeom prst="rect">
            <a:avLst/>
          </a:prstGeom>
          <a:noFill/>
        </p:spPr>
        <p:txBody>
          <a:bodyPr wrap="square" lIns="91440" tIns="45720" rIns="91440" bIns="45720">
            <a:spAutoFit/>
          </a:bodyPr>
          <a:lstStyle/>
          <a:p>
            <a:pPr algn="ctr"/>
            <a:r>
              <a:rPr lang="en-US" sz="2400" b="1" dirty="0" err="1"/>
              <a:t>turkishMean</a:t>
            </a:r>
            <a:r>
              <a:rPr lang="tr-TR" sz="2400" b="1" dirty="0"/>
              <a:t>ing function</a:t>
            </a:r>
            <a:endParaRPr lang="en-US" sz="2400" b="0" cap="none" spc="0" dirty="0">
              <a:ln w="0"/>
              <a:effectLst/>
            </a:endParaRPr>
          </a:p>
        </p:txBody>
      </p:sp>
      <p:sp>
        <p:nvSpPr>
          <p:cNvPr id="14" name="Aşağı Ok 3">
            <a:extLst>
              <a:ext uri="{FF2B5EF4-FFF2-40B4-BE49-F238E27FC236}">
                <a16:creationId xmlns:a16="http://schemas.microsoft.com/office/drawing/2014/main" id="{D7DF2963-8702-4531-85AF-11EF5BD544D1}"/>
              </a:ext>
            </a:extLst>
          </p:cNvPr>
          <p:cNvSpPr/>
          <p:nvPr/>
        </p:nvSpPr>
        <p:spPr>
          <a:xfrm>
            <a:off x="5913023" y="5698436"/>
            <a:ext cx="351070" cy="40626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r-TR"/>
          </a:p>
        </p:txBody>
      </p:sp>
      <p:pic>
        <p:nvPicPr>
          <p:cNvPr id="16" name="Picture 15">
            <a:extLst>
              <a:ext uri="{FF2B5EF4-FFF2-40B4-BE49-F238E27FC236}">
                <a16:creationId xmlns:a16="http://schemas.microsoft.com/office/drawing/2014/main" id="{7195F3FE-EDB5-4B90-AFD2-E255DE6FBB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1820" y="3987588"/>
            <a:ext cx="3266265" cy="3266265"/>
          </a:xfrm>
          <a:prstGeom prst="rect">
            <a:avLst/>
          </a:prstGeom>
        </p:spPr>
      </p:pic>
    </p:spTree>
    <p:extLst>
      <p:ext uri="{BB962C8B-B14F-4D97-AF65-F5344CB8AC3E}">
        <p14:creationId xmlns:p14="http://schemas.microsoft.com/office/powerpoint/2010/main" val="129381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z="4400" b="1" dirty="0">
                <a:solidFill>
                  <a:schemeClr val="accent1"/>
                </a:solidFill>
                <a:effectLst>
                  <a:innerShdw blurRad="63500" dist="50800" dir="18900000">
                    <a:prstClr val="black">
                      <a:alpha val="50000"/>
                    </a:prstClr>
                  </a:innerShdw>
                </a:effectLst>
              </a:rPr>
              <a:t>ALGORITHMS AND SOLUTION STRATEGIES</a:t>
            </a:r>
            <a:endParaRPr lang="tr-TR" dirty="0"/>
          </a:p>
        </p:txBody>
      </p:sp>
      <p:sp>
        <p:nvSpPr>
          <p:cNvPr id="3" name="İçerik Yer Tutucusu 2"/>
          <p:cNvSpPr>
            <a:spLocks noGrp="1"/>
          </p:cNvSpPr>
          <p:nvPr>
            <p:ph idx="1"/>
          </p:nvPr>
        </p:nvSpPr>
        <p:spPr>
          <a:xfrm>
            <a:off x="646111" y="2278697"/>
            <a:ext cx="9880777" cy="566104"/>
          </a:xfrm>
        </p:spPr>
        <p:txBody>
          <a:bodyPr>
            <a:normAutofit/>
          </a:bodyPr>
          <a:lstStyle/>
          <a:p>
            <a:r>
              <a:rPr lang="tr-TR" sz="2800" b="1" dirty="0"/>
              <a:t>turkishMeaning(</a:t>
            </a:r>
            <a:r>
              <a:rPr lang="tr-TR" sz="2800" dirty="0"/>
              <a:t>String answerENG, Player p</a:t>
            </a:r>
            <a:r>
              <a:rPr lang="tr-TR" sz="2800" b="1" dirty="0"/>
              <a:t>) Method</a:t>
            </a:r>
          </a:p>
        </p:txBody>
      </p:sp>
      <p:pic>
        <p:nvPicPr>
          <p:cNvPr id="7" name="Picture 6">
            <a:extLst>
              <a:ext uri="{FF2B5EF4-FFF2-40B4-BE49-F238E27FC236}">
                <a16:creationId xmlns:a16="http://schemas.microsoft.com/office/drawing/2014/main" id="{B7AD87DC-6A29-4F6C-A0C6-D897DB9C3A65}"/>
              </a:ext>
            </a:extLst>
          </p:cNvPr>
          <p:cNvPicPr>
            <a:picLocks noChangeAspect="1"/>
          </p:cNvPicPr>
          <p:nvPr/>
        </p:nvPicPr>
        <p:blipFill>
          <a:blip r:embed="rId3"/>
          <a:stretch>
            <a:fillRect/>
          </a:stretch>
        </p:blipFill>
        <p:spPr>
          <a:xfrm>
            <a:off x="1670756" y="3766413"/>
            <a:ext cx="2999901" cy="1927936"/>
          </a:xfrm>
          <a:prstGeom prst="rect">
            <a:avLst/>
          </a:prstGeom>
        </p:spPr>
      </p:pic>
      <p:pic>
        <p:nvPicPr>
          <p:cNvPr id="8" name="Picture 7">
            <a:extLst>
              <a:ext uri="{FF2B5EF4-FFF2-40B4-BE49-F238E27FC236}">
                <a16:creationId xmlns:a16="http://schemas.microsoft.com/office/drawing/2014/main" id="{6A18F445-12BA-4649-BD10-31284F2104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8472" y="4013200"/>
            <a:ext cx="1530634" cy="1530634"/>
          </a:xfrm>
          <a:prstGeom prst="rect">
            <a:avLst/>
          </a:prstGeom>
        </p:spPr>
      </p:pic>
      <p:pic>
        <p:nvPicPr>
          <p:cNvPr id="9" name="Picture 8">
            <a:extLst>
              <a:ext uri="{FF2B5EF4-FFF2-40B4-BE49-F238E27FC236}">
                <a16:creationId xmlns:a16="http://schemas.microsoft.com/office/drawing/2014/main" id="{74D00057-1282-4189-8694-64877E96DD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52000" y="2074889"/>
            <a:ext cx="4188177" cy="4783111"/>
          </a:xfrm>
          <a:prstGeom prst="rect">
            <a:avLst/>
          </a:prstGeom>
        </p:spPr>
      </p:pic>
    </p:spTree>
    <p:extLst>
      <p:ext uri="{BB962C8B-B14F-4D97-AF65-F5344CB8AC3E}">
        <p14:creationId xmlns:p14="http://schemas.microsoft.com/office/powerpoint/2010/main" val="139397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z="4400" b="1" dirty="0">
                <a:solidFill>
                  <a:schemeClr val="accent1"/>
                </a:solidFill>
                <a:effectLst>
                  <a:innerShdw blurRad="63500" dist="50800" dir="18900000">
                    <a:prstClr val="black">
                      <a:alpha val="50000"/>
                    </a:prstClr>
                  </a:innerShdw>
                </a:effectLst>
              </a:rPr>
              <a:t>ALGORITHMS AND SOLUTION STRATEGIES</a:t>
            </a:r>
            <a:endParaRPr lang="tr-TR" dirty="0"/>
          </a:p>
        </p:txBody>
      </p:sp>
      <p:sp>
        <p:nvSpPr>
          <p:cNvPr id="3" name="İçerik Yer Tutucusu 2"/>
          <p:cNvSpPr>
            <a:spLocks noGrp="1"/>
          </p:cNvSpPr>
          <p:nvPr>
            <p:ph idx="1"/>
          </p:nvPr>
        </p:nvSpPr>
        <p:spPr>
          <a:xfrm>
            <a:off x="1229749" y="2052918"/>
            <a:ext cx="9531160" cy="4195481"/>
          </a:xfrm>
        </p:spPr>
        <p:txBody>
          <a:bodyPr/>
          <a:lstStyle/>
          <a:p>
            <a:r>
              <a:rPr lang="tr-TR" sz="2800" b="1" dirty="0"/>
              <a:t>highScoreTable(</a:t>
            </a:r>
            <a:r>
              <a:rPr lang="tr-TR" sz="2800" dirty="0"/>
              <a:t>Player p</a:t>
            </a:r>
            <a:r>
              <a:rPr lang="tr-TR" sz="2800" b="1" dirty="0"/>
              <a:t>)</a:t>
            </a:r>
          </a:p>
          <a:p>
            <a:pPr marL="0" indent="0">
              <a:buNone/>
            </a:pPr>
            <a:r>
              <a:rPr lang="tr-TR" sz="2800" dirty="0"/>
              <a:t> 				   </a:t>
            </a:r>
            <a:r>
              <a:rPr lang="tr-TR" sz="2400" i="1" dirty="0"/>
              <a:t>Adding player between DLL</a:t>
            </a:r>
          </a:p>
          <a:p>
            <a:pPr marL="0" indent="0">
              <a:buNone/>
            </a:pPr>
            <a:endParaRPr lang="tr-TR" sz="2400" i="1" dirty="0"/>
          </a:p>
          <a:p>
            <a:pPr marL="0" indent="0">
              <a:buNone/>
            </a:pPr>
            <a:r>
              <a:rPr lang="tr-TR" sz="2400" i="1" dirty="0"/>
              <a:t>   				   Printing players on the DLL</a:t>
            </a:r>
          </a:p>
          <a:p>
            <a:pPr marL="0" indent="0">
              <a:buNone/>
            </a:pPr>
            <a:endParaRPr lang="tr-TR" sz="2400" i="1" dirty="0"/>
          </a:p>
          <a:p>
            <a:pPr marL="0" indent="0">
              <a:buNone/>
            </a:pPr>
            <a:r>
              <a:rPr lang="tr-TR" sz="2400" i="1" dirty="0"/>
              <a:t>    				   Keeping new player as a string</a:t>
            </a:r>
          </a:p>
          <a:p>
            <a:pPr marL="0" indent="0">
              <a:buNone/>
            </a:pPr>
            <a:endParaRPr lang="tr-TR" sz="2400" i="1" dirty="0"/>
          </a:p>
          <a:p>
            <a:pPr marL="0" indent="0">
              <a:buNone/>
            </a:pPr>
            <a:r>
              <a:rPr lang="tr-TR" sz="2400" i="1" dirty="0"/>
              <a:t>    				  Writing the new player to the file </a:t>
            </a:r>
          </a:p>
        </p:txBody>
      </p:sp>
      <p:sp>
        <p:nvSpPr>
          <p:cNvPr id="4" name="Aşağı Ok 3"/>
          <p:cNvSpPr/>
          <p:nvPr/>
        </p:nvSpPr>
        <p:spPr>
          <a:xfrm>
            <a:off x="5644259" y="3225868"/>
            <a:ext cx="351070" cy="40626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r-TR"/>
          </a:p>
        </p:txBody>
      </p:sp>
      <p:sp>
        <p:nvSpPr>
          <p:cNvPr id="5" name="Aşağı Ok 4"/>
          <p:cNvSpPr/>
          <p:nvPr/>
        </p:nvSpPr>
        <p:spPr>
          <a:xfrm>
            <a:off x="5644259" y="4150658"/>
            <a:ext cx="351070" cy="45358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r-TR"/>
          </a:p>
        </p:txBody>
      </p:sp>
      <p:sp>
        <p:nvSpPr>
          <p:cNvPr id="6" name="Aşağı Ok 5"/>
          <p:cNvSpPr/>
          <p:nvPr/>
        </p:nvSpPr>
        <p:spPr>
          <a:xfrm>
            <a:off x="5644259" y="5179515"/>
            <a:ext cx="351070" cy="42469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90134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Unvan 1"/>
          <p:cNvSpPr>
            <a:spLocks noGrp="1"/>
          </p:cNvSpPr>
          <p:nvPr>
            <p:ph type="title"/>
          </p:nvPr>
        </p:nvSpPr>
        <p:spPr>
          <a:xfrm>
            <a:off x="677334" y="609600"/>
            <a:ext cx="8596668" cy="952982"/>
          </a:xfrm>
          <a:effectLst>
            <a:innerShdw blurRad="63500" dist="50800" dir="18900000">
              <a:prstClr val="black">
                <a:alpha val="50000"/>
              </a:prstClr>
            </a:innerShdw>
          </a:effectLst>
        </p:spPr>
        <p:txBody>
          <a:bodyPr>
            <a:normAutofit/>
          </a:bodyPr>
          <a:lstStyle/>
          <a:p>
            <a:r>
              <a:rPr lang="tr-TR" sz="4400" b="1" dirty="0">
                <a:solidFill>
                  <a:schemeClr val="accent1"/>
                </a:solidFill>
                <a:effectLst>
                  <a:innerShdw blurRad="63500" dist="50800" dir="18900000">
                    <a:prstClr val="black">
                      <a:alpha val="50000"/>
                    </a:prstClr>
                  </a:innerShdw>
                </a:effectLst>
              </a:rPr>
              <a:t>SCREENSHOTS</a:t>
            </a:r>
          </a:p>
        </p:txBody>
      </p:sp>
      <p:sp>
        <p:nvSpPr>
          <p:cNvPr id="8" name="Metin kutusu 7"/>
          <p:cNvSpPr txBox="1"/>
          <p:nvPr/>
        </p:nvSpPr>
        <p:spPr>
          <a:xfrm>
            <a:off x="677334" y="1433608"/>
            <a:ext cx="4704249" cy="523220"/>
          </a:xfrm>
          <a:prstGeom prst="rect">
            <a:avLst/>
          </a:prstGeom>
          <a:noFill/>
        </p:spPr>
        <p:txBody>
          <a:bodyPr wrap="square" rtlCol="0">
            <a:spAutoFit/>
          </a:bodyPr>
          <a:lstStyle/>
          <a:p>
            <a:pPr algn="ctr"/>
            <a:r>
              <a:rPr lang="tr-TR" sz="2800" b="1" dirty="0">
                <a:ln w="0"/>
                <a:effectLst>
                  <a:outerShdw blurRad="38100" dist="19050" dir="2700000" algn="tl" rotWithShape="0">
                    <a:schemeClr val="dk1">
                      <a:alpha val="40000"/>
                    </a:schemeClr>
                  </a:outerShdw>
                </a:effectLst>
              </a:rPr>
              <a:t>The Image of Word Puzzle</a:t>
            </a:r>
          </a:p>
        </p:txBody>
      </p:sp>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413" y="2117640"/>
            <a:ext cx="5134574" cy="3840759"/>
          </a:xfrm>
          <a:prstGeom prst="rect">
            <a:avLst/>
          </a:prstGeom>
          <a:ln>
            <a:noFill/>
          </a:ln>
          <a:effectLst>
            <a:outerShdw blurRad="190500" algn="tl" rotWithShape="0">
              <a:srgbClr val="000000">
                <a:alpha val="70000"/>
              </a:srgbClr>
            </a:outerShdw>
          </a:effectLst>
        </p:spPr>
      </p:pic>
      <p:sp>
        <p:nvSpPr>
          <p:cNvPr id="6" name="Dikdörtgen 5"/>
          <p:cNvSpPr/>
          <p:nvPr/>
        </p:nvSpPr>
        <p:spPr>
          <a:xfrm>
            <a:off x="1589249" y="5678311"/>
            <a:ext cx="2102217" cy="2800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7" name="Picture 10">
            <a:extLst>
              <a:ext uri="{FF2B5EF4-FFF2-40B4-BE49-F238E27FC236}">
                <a16:creationId xmlns:a16="http://schemas.microsoft.com/office/drawing/2014/main" id="{832B3383-BB18-497F-B495-29A613A163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66756" y="1956828"/>
            <a:ext cx="4001572" cy="4001572"/>
          </a:xfrm>
          <a:prstGeom prst="rect">
            <a:avLst/>
          </a:prstGeom>
        </p:spPr>
      </p:pic>
    </p:spTree>
    <p:extLst>
      <p:ext uri="{BB962C8B-B14F-4D97-AF65-F5344CB8AC3E}">
        <p14:creationId xmlns:p14="http://schemas.microsoft.com/office/powerpoint/2010/main" val="326471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Unvan 1"/>
          <p:cNvSpPr>
            <a:spLocks noGrp="1"/>
          </p:cNvSpPr>
          <p:nvPr>
            <p:ph type="title"/>
          </p:nvPr>
        </p:nvSpPr>
        <p:spPr>
          <a:xfrm>
            <a:off x="677334" y="609600"/>
            <a:ext cx="8596668" cy="906684"/>
          </a:xfrm>
          <a:effectLst>
            <a:innerShdw blurRad="63500" dist="50800" dir="18900000">
              <a:prstClr val="black">
                <a:alpha val="50000"/>
              </a:prstClr>
            </a:innerShdw>
          </a:effectLst>
        </p:spPr>
        <p:txBody>
          <a:bodyPr>
            <a:normAutofit/>
          </a:bodyPr>
          <a:lstStyle/>
          <a:p>
            <a:r>
              <a:rPr lang="tr-TR" sz="4400" b="1" dirty="0">
                <a:solidFill>
                  <a:schemeClr val="accent1"/>
                </a:solidFill>
                <a:effectLst>
                  <a:innerShdw blurRad="63500" dist="50800" dir="18900000">
                    <a:prstClr val="black">
                      <a:alpha val="50000"/>
                    </a:prstClr>
                  </a:innerShdw>
                </a:effectLst>
              </a:rPr>
              <a:t>SCREENSHOTS</a:t>
            </a:r>
          </a:p>
        </p:txBody>
      </p:sp>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827" y="1776443"/>
            <a:ext cx="6110120" cy="1140269"/>
          </a:xfrm>
          <a:prstGeom prst="rect">
            <a:avLst/>
          </a:prstGeom>
          <a:ln>
            <a:noFill/>
          </a:ln>
          <a:effectLst>
            <a:outerShdw blurRad="190500" algn="tl" rotWithShape="0">
              <a:srgbClr val="000000">
                <a:alpha val="70000"/>
              </a:srgbClr>
            </a:outerShdw>
          </a:effectLst>
        </p:spPr>
      </p:pic>
      <p:sp>
        <p:nvSpPr>
          <p:cNvPr id="9" name="Sağa Bükülü Ok 8"/>
          <p:cNvSpPr/>
          <p:nvPr/>
        </p:nvSpPr>
        <p:spPr>
          <a:xfrm rot="20612706">
            <a:off x="143684" y="2636369"/>
            <a:ext cx="808366" cy="1738175"/>
          </a:xfrm>
          <a:prstGeom prst="curvedRightArrow">
            <a:avLst>
              <a:gd name="adj1" fmla="val 15458"/>
              <a:gd name="adj2" fmla="val 64037"/>
              <a:gd name="adj3" fmla="val 396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pic>
        <p:nvPicPr>
          <p:cNvPr id="13" name="Resim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5343" y="209929"/>
            <a:ext cx="3584831" cy="3584831"/>
          </a:xfrm>
          <a:prstGeom prst="rect">
            <a:avLst/>
          </a:prstGeom>
        </p:spPr>
      </p:pic>
      <p:pic>
        <p:nvPicPr>
          <p:cNvPr id="14" name="Resim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2362" y="3097849"/>
            <a:ext cx="6658533" cy="2928843"/>
          </a:xfrm>
          <a:prstGeom prst="roundRect">
            <a:avLst>
              <a:gd name="adj" fmla="val 8594"/>
            </a:avLst>
          </a:prstGeom>
          <a:solidFill>
            <a:srgbClr val="FFFFFF">
              <a:shade val="85000"/>
            </a:srgbClr>
          </a:solidFill>
          <a:ln w="19050">
            <a:solidFill>
              <a:schemeClr val="tx1"/>
            </a:solidFill>
          </a:ln>
          <a:effectLst>
            <a:reflection blurRad="12700" stA="38000" endPos="28000" dist="5000" dir="5400000" sy="-100000" algn="bl" rotWithShape="0"/>
          </a:effectLst>
        </p:spPr>
      </p:pic>
      <p:sp>
        <p:nvSpPr>
          <p:cNvPr id="12" name="Dikdörtgen 11"/>
          <p:cNvSpPr/>
          <p:nvPr/>
        </p:nvSpPr>
        <p:spPr>
          <a:xfrm>
            <a:off x="1342362" y="3974321"/>
            <a:ext cx="1181277" cy="19202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89592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4400" b="1" dirty="0">
                <a:solidFill>
                  <a:schemeClr val="accent1"/>
                </a:solidFill>
                <a:effectLst>
                  <a:innerShdw blurRad="63500" dist="50800" dir="18900000">
                    <a:prstClr val="black">
                      <a:alpha val="50000"/>
                    </a:prstClr>
                  </a:innerShdw>
                </a:effectLst>
              </a:rPr>
              <a:t>SCREENSHOTS</a:t>
            </a:r>
            <a:endParaRPr lang="tr-TR" sz="4400" dirty="0">
              <a:solidFill>
                <a:schemeClr val="accent1"/>
              </a:solidFill>
            </a:endParaRPr>
          </a:p>
        </p:txBody>
      </p:sp>
      <p:pic>
        <p:nvPicPr>
          <p:cNvPr id="6" name="İçerik Yer Tutucusu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7334" y="2001838"/>
            <a:ext cx="4826224" cy="3374834"/>
          </a:xfrm>
          <a:prstGeom prst="rect">
            <a:avLst/>
          </a:prstGeom>
          <a:ln w="88900" cap="sq" cmpd="thickThin">
            <a:solidFill>
              <a:schemeClr val="tx1"/>
            </a:solidFill>
            <a:prstDash val="solid"/>
            <a:miter lim="800000"/>
          </a:ln>
          <a:effectLst>
            <a:innerShdw blurRad="76200">
              <a:srgbClr val="000000"/>
            </a:innerShdw>
          </a:effectLst>
        </p:spPr>
      </p:pic>
      <p:sp>
        <p:nvSpPr>
          <p:cNvPr id="7" name="Sağa Bükülü Ok 6"/>
          <p:cNvSpPr/>
          <p:nvPr/>
        </p:nvSpPr>
        <p:spPr>
          <a:xfrm rot="6222983" flipH="1" flipV="1">
            <a:off x="4739801" y="2337235"/>
            <a:ext cx="891414" cy="2702690"/>
          </a:xfrm>
          <a:prstGeom prst="curvedRightArrow">
            <a:avLst>
              <a:gd name="adj1" fmla="val 14387"/>
              <a:gd name="adj2" fmla="val 83304"/>
              <a:gd name="adj3" fmla="val 384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pic>
        <p:nvPicPr>
          <p:cNvPr id="8" name="Resim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0527" y="2439961"/>
            <a:ext cx="2217612" cy="2514818"/>
          </a:xfrm>
          <a:prstGeom prst="rect">
            <a:avLst/>
          </a:prstGeom>
          <a:ln w="88900" cap="sq" cmpd="thickThin">
            <a:solidFill>
              <a:schemeClr val="tx1"/>
            </a:solidFill>
            <a:prstDash val="solid"/>
            <a:miter lim="800000"/>
          </a:ln>
          <a:effectLst>
            <a:innerShdw blurRad="76200">
              <a:srgbClr val="000000"/>
            </a:innerShdw>
          </a:effectLst>
        </p:spPr>
      </p:pic>
      <p:sp>
        <p:nvSpPr>
          <p:cNvPr id="11" name="Dikdörtgen 10"/>
          <p:cNvSpPr/>
          <p:nvPr/>
        </p:nvSpPr>
        <p:spPr>
          <a:xfrm>
            <a:off x="6510527" y="2651760"/>
            <a:ext cx="1563625" cy="23774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Sağa Bükülü Ok 9"/>
          <p:cNvSpPr/>
          <p:nvPr/>
        </p:nvSpPr>
        <p:spPr>
          <a:xfrm rot="6222983" flipH="1" flipV="1">
            <a:off x="8916178" y="2431215"/>
            <a:ext cx="514343" cy="1544806"/>
          </a:xfrm>
          <a:prstGeom prst="curvedRightArrow">
            <a:avLst>
              <a:gd name="adj1" fmla="val 14387"/>
              <a:gd name="adj2" fmla="val 83304"/>
              <a:gd name="adj3" fmla="val 384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pic>
        <p:nvPicPr>
          <p:cNvPr id="12" name="Picture 11">
            <a:extLst>
              <a:ext uri="{FF2B5EF4-FFF2-40B4-BE49-F238E27FC236}">
                <a16:creationId xmlns:a16="http://schemas.microsoft.com/office/drawing/2014/main" id="{3E80AD60-D203-47F9-8A68-0493598125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1850" y="2289577"/>
            <a:ext cx="1582816" cy="28770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5260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Unvan 1"/>
          <p:cNvSpPr>
            <a:spLocks noGrp="1"/>
          </p:cNvSpPr>
          <p:nvPr>
            <p:ph type="title"/>
          </p:nvPr>
        </p:nvSpPr>
        <p:spPr>
          <a:effectLst>
            <a:innerShdw blurRad="63500" dist="50800" dir="18900000">
              <a:prstClr val="black">
                <a:alpha val="50000"/>
              </a:prstClr>
            </a:innerShdw>
          </a:effectLst>
        </p:spPr>
        <p:txBody>
          <a:bodyPr>
            <a:normAutofit/>
          </a:bodyPr>
          <a:lstStyle/>
          <a:p>
            <a:r>
              <a:rPr lang="tr-TR" sz="4400" b="1" dirty="0">
                <a:solidFill>
                  <a:schemeClr val="accent1"/>
                </a:solidFill>
                <a:effectLst>
                  <a:innerShdw blurRad="63500" dist="50800" dir="18900000">
                    <a:prstClr val="black">
                      <a:alpha val="50000"/>
                    </a:prstClr>
                  </a:innerShdw>
                </a:effectLst>
              </a:rPr>
              <a:t>IN CONCLUSION</a:t>
            </a:r>
          </a:p>
        </p:txBody>
      </p:sp>
      <p:sp>
        <p:nvSpPr>
          <p:cNvPr id="4" name="İçerik Yer Tutucusu 2">
            <a:extLst>
              <a:ext uri="{FF2B5EF4-FFF2-40B4-BE49-F238E27FC236}">
                <a16:creationId xmlns:a16="http://schemas.microsoft.com/office/drawing/2014/main" id="{49F5E61F-840B-42B3-90A6-40AEC6745EB8}"/>
              </a:ext>
            </a:extLst>
          </p:cNvPr>
          <p:cNvSpPr txBox="1">
            <a:spLocks/>
          </p:cNvSpPr>
          <p:nvPr/>
        </p:nvSpPr>
        <p:spPr>
          <a:xfrm>
            <a:off x="646111" y="1310640"/>
            <a:ext cx="8741729" cy="3141617"/>
          </a:xfrm>
          <a:prstGeom prst="rect">
            <a:avLst/>
          </a:prstGeom>
        </p:spPr>
        <p:txBody>
          <a:bodyPr vert="horz" lIns="0" tIns="45720" rIns="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97790" lvl="1" indent="0">
              <a:buFont typeface="Wingdings 3" charset="2"/>
              <a:buNone/>
            </a:pPr>
            <a:endParaRPr lang="tr-TR" sz="2800" i="1" dirty="0">
              <a:cs typeface="Calibri"/>
            </a:endParaRPr>
          </a:p>
          <a:p>
            <a:pPr marL="97790" lvl="1" indent="0">
              <a:buFont typeface="Wingdings 3" charset="2"/>
              <a:buNone/>
            </a:pPr>
            <a:r>
              <a:rPr lang="tr-TR" sz="2800" b="1" dirty="0" err="1">
                <a:cs typeface="Calibri"/>
              </a:rPr>
              <a:t>We</a:t>
            </a:r>
            <a:r>
              <a:rPr lang="tr-TR" sz="2800" b="1" dirty="0">
                <a:cs typeface="Calibri"/>
              </a:rPr>
              <a:t> have </a:t>
            </a:r>
            <a:r>
              <a:rPr lang="tr-TR" sz="2800" b="1" dirty="0" err="1">
                <a:cs typeface="Calibri"/>
              </a:rPr>
              <a:t>learned</a:t>
            </a:r>
            <a:r>
              <a:rPr lang="tr-TR" sz="2800" b="1" dirty="0">
                <a:cs typeface="Calibri"/>
              </a:rPr>
              <a:t>:</a:t>
            </a:r>
          </a:p>
          <a:p>
            <a:pPr marL="554990" lvl="1" indent="-457200"/>
            <a:r>
              <a:rPr lang="tr-TR" sz="2800" b="1" dirty="0">
                <a:cs typeface="Calibri"/>
              </a:rPr>
              <a:t>Effective usage of SLL ,DLL, MLL</a:t>
            </a:r>
          </a:p>
          <a:p>
            <a:pPr marL="554990" lvl="1" indent="-457200"/>
            <a:r>
              <a:rPr lang="tr-TR" sz="2800" b="1" dirty="0">
                <a:cs typeface="Calibri"/>
              </a:rPr>
              <a:t>Usage of enigma</a:t>
            </a:r>
          </a:p>
          <a:p>
            <a:pPr marL="383540" lvl="1"/>
            <a:r>
              <a:rPr lang="tr-TR" sz="2800" b="1" dirty="0">
                <a:cs typeface="Calibri"/>
              </a:rPr>
              <a:t> Working under tough condition</a:t>
            </a:r>
          </a:p>
          <a:p>
            <a:pPr marL="97790" lvl="1" indent="0">
              <a:buFont typeface="Wingdings 3" charset="2"/>
              <a:buNone/>
            </a:pPr>
            <a:endParaRPr lang="tr-TR" sz="2800" i="1" dirty="0">
              <a:cs typeface="Calibri"/>
            </a:endParaRPr>
          </a:p>
        </p:txBody>
      </p:sp>
      <p:pic>
        <p:nvPicPr>
          <p:cNvPr id="5" name="Grafik 7" descr="Tam isabet">
            <a:extLst>
              <a:ext uri="{FF2B5EF4-FFF2-40B4-BE49-F238E27FC236}">
                <a16:creationId xmlns:a16="http://schemas.microsoft.com/office/drawing/2014/main" id="{81A79A54-7F18-4238-9257-3E7F454EFC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93585" y="315804"/>
            <a:ext cx="2301295" cy="2301295"/>
          </a:xfrm>
          <a:prstGeom prst="rect">
            <a:avLst/>
          </a:prstGeom>
        </p:spPr>
      </p:pic>
      <p:pic>
        <p:nvPicPr>
          <p:cNvPr id="6" name="Picture 5">
            <a:extLst>
              <a:ext uri="{FF2B5EF4-FFF2-40B4-BE49-F238E27FC236}">
                <a16:creationId xmlns:a16="http://schemas.microsoft.com/office/drawing/2014/main" id="{336B57E9-ECB4-4CE6-9A10-AB7ED1A08871}"/>
              </a:ext>
            </a:extLst>
          </p:cNvPr>
          <p:cNvPicPr>
            <a:picLocks noChangeAspect="1"/>
          </p:cNvPicPr>
          <p:nvPr/>
        </p:nvPicPr>
        <p:blipFill>
          <a:blip r:embed="rId5"/>
          <a:stretch>
            <a:fillRect/>
          </a:stretch>
        </p:blipFill>
        <p:spPr>
          <a:xfrm>
            <a:off x="6555967" y="691158"/>
            <a:ext cx="1550586" cy="1550586"/>
          </a:xfrm>
          <a:prstGeom prst="rect">
            <a:avLst/>
          </a:prstGeom>
        </p:spPr>
      </p:pic>
      <p:pic>
        <p:nvPicPr>
          <p:cNvPr id="7" name="Resim 4" descr="ışık, işaret içeren bir resim&#10;&#10;Çok yüksek güvenilirlikle oluşturulmuş açıklama">
            <a:extLst>
              <a:ext uri="{FF2B5EF4-FFF2-40B4-BE49-F238E27FC236}">
                <a16:creationId xmlns:a16="http://schemas.microsoft.com/office/drawing/2014/main" id="{E9F59BB2-E820-4E0E-AC8B-106B4E8F5E23}"/>
              </a:ext>
            </a:extLst>
          </p:cNvPr>
          <p:cNvPicPr>
            <a:picLocks noChangeAspect="1"/>
          </p:cNvPicPr>
          <p:nvPr/>
        </p:nvPicPr>
        <p:blipFill>
          <a:blip r:embed="rId6"/>
          <a:stretch>
            <a:fillRect/>
          </a:stretch>
        </p:blipFill>
        <p:spPr>
          <a:xfrm>
            <a:off x="9231684" y="4299216"/>
            <a:ext cx="2207498" cy="2207498"/>
          </a:xfrm>
          <a:prstGeom prst="rect">
            <a:avLst/>
          </a:prstGeom>
        </p:spPr>
      </p:pic>
    </p:spTree>
    <p:extLst>
      <p:ext uri="{BB962C8B-B14F-4D97-AF65-F5344CB8AC3E}">
        <p14:creationId xmlns:p14="http://schemas.microsoft.com/office/powerpoint/2010/main" val="300384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z="4400" b="1" dirty="0">
                <a:solidFill>
                  <a:schemeClr val="accent1"/>
                </a:solidFill>
                <a:effectLst>
                  <a:innerShdw blurRad="63500" dist="50800" dir="18900000">
                    <a:prstClr val="black">
                      <a:alpha val="50000"/>
                    </a:prstClr>
                  </a:innerShdw>
                </a:effectLst>
              </a:rPr>
              <a:t>OUTLINE</a:t>
            </a:r>
            <a:endParaRPr lang="tr-TR" sz="4400" dirty="0">
              <a:solidFill>
                <a:schemeClr val="accent1"/>
              </a:solidFill>
            </a:endParaRPr>
          </a:p>
        </p:txBody>
      </p:sp>
      <p:graphicFrame>
        <p:nvGraphicFramePr>
          <p:cNvPr id="14" name="Diagram 3">
            <a:extLst>
              <a:ext uri="{FF2B5EF4-FFF2-40B4-BE49-F238E27FC236}">
                <a16:creationId xmlns:a16="http://schemas.microsoft.com/office/drawing/2014/main" id="{4EB7B257-FD3A-415F-B654-BF42BD346700}"/>
              </a:ext>
            </a:extLst>
          </p:cNvPr>
          <p:cNvGraphicFramePr/>
          <p:nvPr>
            <p:extLst>
              <p:ext uri="{D42A27DB-BD31-4B8C-83A1-F6EECF244321}">
                <p14:modId xmlns:p14="http://schemas.microsoft.com/office/powerpoint/2010/main" val="3717784116"/>
              </p:ext>
            </p:extLst>
          </p:nvPr>
        </p:nvGraphicFramePr>
        <p:xfrm>
          <a:off x="4975668" y="-382455"/>
          <a:ext cx="6475167" cy="43802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İçerik Yer Tutucusu 2">
            <a:extLst>
              <a:ext uri="{FF2B5EF4-FFF2-40B4-BE49-F238E27FC236}">
                <a16:creationId xmlns:a16="http://schemas.microsoft.com/office/drawing/2014/main" id="{F25342F8-84F9-47A2-A9AC-2BB85E84F0A9}"/>
              </a:ext>
            </a:extLst>
          </p:cNvPr>
          <p:cNvSpPr txBox="1">
            <a:spLocks/>
          </p:cNvSpPr>
          <p:nvPr/>
        </p:nvSpPr>
        <p:spPr>
          <a:xfrm>
            <a:off x="646111" y="1512259"/>
            <a:ext cx="7218207" cy="4643444"/>
          </a:xfrm>
          <a:prstGeom prst="rect">
            <a:avLst/>
          </a:prstGeom>
        </p:spPr>
        <p:txBody>
          <a:bodyPr vert="horz" lIns="0" tIns="45720" rIns="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tr-TR" b="1" dirty="0">
                <a:cs typeface="Calibri"/>
              </a:rPr>
              <a:t>INTRODUCTION</a:t>
            </a:r>
          </a:p>
          <a:p>
            <a:r>
              <a:rPr lang="tr-TR" b="1" dirty="0">
                <a:cs typeface="Calibri"/>
              </a:rPr>
              <a:t>PROGRESS SUMMARY</a:t>
            </a:r>
          </a:p>
          <a:p>
            <a:pPr lvl="1"/>
            <a:r>
              <a:rPr lang="tr-TR" b="1" dirty="0">
                <a:cs typeface="Calibri"/>
              </a:rPr>
              <a:t>Requirements</a:t>
            </a:r>
          </a:p>
          <a:p>
            <a:pPr lvl="1"/>
            <a:r>
              <a:rPr lang="tr-TR" b="1" dirty="0">
                <a:cs typeface="Calibri"/>
              </a:rPr>
              <a:t>Task Sharing, Scheduling</a:t>
            </a:r>
          </a:p>
          <a:p>
            <a:pPr lvl="1"/>
            <a:r>
              <a:rPr lang="tr-TR" b="1" dirty="0">
                <a:cs typeface="Calibri"/>
              </a:rPr>
              <a:t>Completed Tasks</a:t>
            </a:r>
          </a:p>
          <a:p>
            <a:pPr lvl="1"/>
            <a:r>
              <a:rPr lang="tr-TR" b="1" dirty="0"/>
              <a:t>Additional Improvements</a:t>
            </a:r>
          </a:p>
          <a:p>
            <a:pPr lvl="1"/>
            <a:r>
              <a:rPr lang="tr-TR" b="1" dirty="0">
                <a:cs typeface="Calibri"/>
              </a:rPr>
              <a:t>Problems Encountered</a:t>
            </a:r>
          </a:p>
          <a:p>
            <a:r>
              <a:rPr lang="tr-TR" b="1" dirty="0">
                <a:cs typeface="Calibri"/>
              </a:rPr>
              <a:t>  ALGORITHMS AND SOLUTION STRATEGIES </a:t>
            </a:r>
          </a:p>
          <a:p>
            <a:r>
              <a:rPr lang="tr-TR" sz="2000" b="1" dirty="0">
                <a:cs typeface="Calibri"/>
              </a:rPr>
              <a:t>  SCREENSHOTS</a:t>
            </a:r>
          </a:p>
          <a:p>
            <a:r>
              <a:rPr lang="tr-TR" b="1">
                <a:cs typeface="Calibri"/>
              </a:rPr>
              <a:t>  CONCLUSION</a:t>
            </a:r>
            <a:r>
              <a:rPr lang="tr-TR" b="1" dirty="0">
                <a:cs typeface="Calibri"/>
              </a:rPr>
              <a:t>, REFERENCES</a:t>
            </a:r>
            <a:endParaRPr lang="tr-TR" sz="2000" b="1" dirty="0">
              <a:cs typeface="Calibri"/>
            </a:endParaRPr>
          </a:p>
        </p:txBody>
      </p:sp>
    </p:spTree>
    <p:extLst>
      <p:ext uri="{BB962C8B-B14F-4D97-AF65-F5344CB8AC3E}">
        <p14:creationId xmlns:p14="http://schemas.microsoft.com/office/powerpoint/2010/main" val="94517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Unvan 1"/>
          <p:cNvSpPr>
            <a:spLocks noGrp="1"/>
          </p:cNvSpPr>
          <p:nvPr>
            <p:ph type="title"/>
          </p:nvPr>
        </p:nvSpPr>
        <p:spPr>
          <a:effectLst>
            <a:innerShdw blurRad="63500" dist="50800" dir="18900000">
              <a:prstClr val="black">
                <a:alpha val="50000"/>
              </a:prstClr>
            </a:innerShdw>
          </a:effectLst>
        </p:spPr>
        <p:txBody>
          <a:bodyPr>
            <a:normAutofit/>
          </a:bodyPr>
          <a:lstStyle/>
          <a:p>
            <a:r>
              <a:rPr lang="tr-TR" sz="4400" b="1" dirty="0">
                <a:solidFill>
                  <a:schemeClr val="accent1"/>
                </a:solidFill>
                <a:effectLst>
                  <a:innerShdw blurRad="63500" dist="50800" dir="18900000">
                    <a:prstClr val="black">
                      <a:alpha val="50000"/>
                    </a:prstClr>
                  </a:innerShdw>
                </a:effectLst>
              </a:rPr>
              <a:t>REFERENCES</a:t>
            </a:r>
          </a:p>
        </p:txBody>
      </p:sp>
      <p:sp>
        <p:nvSpPr>
          <p:cNvPr id="3" name="İçerik Yer Tutucusu 2"/>
          <p:cNvSpPr>
            <a:spLocks noGrp="1"/>
          </p:cNvSpPr>
          <p:nvPr>
            <p:ph idx="1"/>
          </p:nvPr>
        </p:nvSpPr>
        <p:spPr>
          <a:xfrm>
            <a:off x="646111" y="1566438"/>
            <a:ext cx="10560443" cy="4195481"/>
          </a:xfrm>
        </p:spPr>
        <p:txBody>
          <a:bodyPr>
            <a:normAutofit/>
          </a:bodyPr>
          <a:lstStyle/>
          <a:p>
            <a:pPr lvl="0"/>
            <a:r>
              <a:rPr lang="en-US" sz="2400" dirty="0"/>
              <a:t>Java Read Write UTF-8 Encoded Data, Lokesh Gupta, </a:t>
            </a:r>
            <a:endParaRPr lang="tr-TR" sz="2400" dirty="0"/>
          </a:p>
          <a:p>
            <a:pPr marL="0" lvl="0" indent="0">
              <a:buNone/>
            </a:pPr>
            <a:r>
              <a:rPr lang="en-US" sz="2400" dirty="0"/>
              <a:t>Retrieved 1 May 2020 from </a:t>
            </a:r>
            <a:endParaRPr lang="tr-TR" sz="2400" dirty="0"/>
          </a:p>
          <a:p>
            <a:pPr marL="0" indent="0">
              <a:buNone/>
            </a:pPr>
            <a:r>
              <a:rPr lang="en-US" sz="2400" dirty="0">
                <a:hlinkClick r:id="rId3"/>
              </a:rPr>
              <a:t>https://howtodoinjava.com/java/io/how-to-read-write-utf-8-encoded-data-in-java/</a:t>
            </a:r>
            <a:endParaRPr lang="tr-TR" sz="2400" dirty="0"/>
          </a:p>
          <a:p>
            <a:pPr lvl="0"/>
            <a:r>
              <a:rPr lang="en-US" sz="2400" dirty="0"/>
              <a:t>7-bit ASCII Character Codes, Unknown, </a:t>
            </a:r>
            <a:endParaRPr lang="tr-TR" sz="2400" dirty="0"/>
          </a:p>
          <a:p>
            <a:pPr marL="0" lvl="0" indent="0">
              <a:buNone/>
            </a:pPr>
            <a:r>
              <a:rPr lang="en-US" sz="2400" dirty="0"/>
              <a:t>Retrieved 1 May 2020 from </a:t>
            </a:r>
            <a:endParaRPr lang="tr-TR" sz="2400" dirty="0"/>
          </a:p>
          <a:p>
            <a:pPr marL="0" indent="0">
              <a:buNone/>
            </a:pPr>
            <a:r>
              <a:rPr lang="en-US" sz="2400" dirty="0">
                <a:hlinkClick r:id="rId4"/>
              </a:rPr>
              <a:t>https://www.sciencebuddies.org/science-fair-projects/references/ascii-table</a:t>
            </a:r>
            <a:r>
              <a:rPr lang="tr-TR" sz="2400" dirty="0"/>
              <a:t> </a:t>
            </a:r>
          </a:p>
          <a:p>
            <a:r>
              <a:rPr lang="tr-TR" sz="2400" dirty="0">
                <a:hlinkClick r:id="rId5">
                  <a:extLst>
                    <a:ext uri="{A12FA001-AC4F-418D-AE19-62706E023703}">
                      <ahyp:hlinkClr xmlns:ahyp="http://schemas.microsoft.com/office/drawing/2018/hyperlinkcolor" val="tx"/>
                    </a:ext>
                  </a:extLst>
                </a:hlinkClick>
              </a:rPr>
              <a:t>https://www.canva.com</a:t>
            </a:r>
            <a:r>
              <a:rPr lang="tr-TR" sz="2400" dirty="0"/>
              <a:t> [Poster]</a:t>
            </a:r>
          </a:p>
          <a:p>
            <a:endParaRPr lang="tr-TR" sz="2400" dirty="0"/>
          </a:p>
          <a:p>
            <a:endParaRPr lang="tr-TR" sz="2400" dirty="0"/>
          </a:p>
        </p:txBody>
      </p:sp>
      <p:pic>
        <p:nvPicPr>
          <p:cNvPr id="4" name="Resim 4" descr="işaret, çizim, yiyecek içeren bir resim&#10;&#10;Çok yüksek güvenilirlikle oluşturulmuş açıklama">
            <a:extLst>
              <a:ext uri="{FF2B5EF4-FFF2-40B4-BE49-F238E27FC236}">
                <a16:creationId xmlns:a16="http://schemas.microsoft.com/office/drawing/2014/main" id="{201840BE-A628-4C78-8419-AFFCE8E8F674}"/>
              </a:ext>
            </a:extLst>
          </p:cNvPr>
          <p:cNvPicPr>
            <a:picLocks noChangeAspect="1"/>
          </p:cNvPicPr>
          <p:nvPr/>
        </p:nvPicPr>
        <p:blipFill>
          <a:blip r:embed="rId6"/>
          <a:stretch>
            <a:fillRect/>
          </a:stretch>
        </p:blipFill>
        <p:spPr>
          <a:xfrm>
            <a:off x="8918452" y="3891033"/>
            <a:ext cx="2627437" cy="2227440"/>
          </a:xfrm>
          <a:prstGeom prst="rect">
            <a:avLst/>
          </a:prstGeom>
        </p:spPr>
      </p:pic>
    </p:spTree>
    <p:extLst>
      <p:ext uri="{BB962C8B-B14F-4D97-AF65-F5344CB8AC3E}">
        <p14:creationId xmlns:p14="http://schemas.microsoft.com/office/powerpoint/2010/main" val="2188130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0846" y="219053"/>
            <a:ext cx="4489888" cy="64198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0692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677334" y="2160590"/>
            <a:ext cx="8596668" cy="3085178"/>
          </a:xfrm>
        </p:spPr>
        <p:txBody>
          <a:bodyPr>
            <a:normAutofit/>
          </a:bodyPr>
          <a:lstStyle/>
          <a:p>
            <a:pPr marL="0" indent="0" algn="ctr">
              <a:buNone/>
            </a:pPr>
            <a:r>
              <a:rPr lang="tr-TR" sz="3600" b="1" dirty="0">
                <a:effectLst>
                  <a:innerShdw blurRad="63500" dist="50800" dir="18900000">
                    <a:prstClr val="black">
                      <a:alpha val="50000"/>
                    </a:prstClr>
                  </a:innerShdw>
                </a:effectLst>
              </a:rPr>
              <a:t>THANK YOU FOR LISTENING</a:t>
            </a:r>
          </a:p>
          <a:p>
            <a:pPr marL="0" indent="0" algn="ctr">
              <a:buNone/>
            </a:pPr>
            <a:endParaRPr lang="tr-TR" sz="3600" b="1" dirty="0">
              <a:effectLst>
                <a:innerShdw blurRad="63500" dist="50800" dir="18900000">
                  <a:prstClr val="black">
                    <a:alpha val="50000"/>
                  </a:prstClr>
                </a:innerShdw>
              </a:effectLst>
            </a:endParaRPr>
          </a:p>
          <a:p>
            <a:pPr marL="0" indent="0" algn="ctr">
              <a:buNone/>
            </a:pPr>
            <a:r>
              <a:rPr lang="tr-TR" sz="3600" b="1" dirty="0">
                <a:effectLst>
                  <a:innerShdw blurRad="63500" dist="50800" dir="18900000">
                    <a:prstClr val="black">
                      <a:alpha val="50000"/>
                    </a:prstClr>
                  </a:innerShdw>
                </a:effectLst>
              </a:rPr>
              <a:t>ANY QUESTIONS?</a:t>
            </a:r>
            <a:r>
              <a:rPr lang="tr-TR" sz="3600" dirty="0"/>
              <a:t>    </a:t>
            </a:r>
          </a:p>
          <a:p>
            <a:pPr marL="0" indent="0" algn="ctr">
              <a:buNone/>
            </a:pPr>
            <a:endParaRPr lang="tr-TR" sz="3600" dirty="0"/>
          </a:p>
          <a:p>
            <a:pPr marL="0" indent="0" algn="ctr">
              <a:buNone/>
            </a:pPr>
            <a:endParaRPr lang="tr-TR" sz="3600" dirty="0"/>
          </a:p>
        </p:txBody>
      </p:sp>
      <p:pic>
        <p:nvPicPr>
          <p:cNvPr id="4" name="Picture 3">
            <a:extLst>
              <a:ext uri="{FF2B5EF4-FFF2-40B4-BE49-F238E27FC236}">
                <a16:creationId xmlns:a16="http://schemas.microsoft.com/office/drawing/2014/main" id="{43C3D8E8-B0C7-4704-8A24-875B1EC7E24C}"/>
              </a:ext>
            </a:extLst>
          </p:cNvPr>
          <p:cNvPicPr>
            <a:picLocks noChangeAspect="1"/>
          </p:cNvPicPr>
          <p:nvPr/>
        </p:nvPicPr>
        <p:blipFill>
          <a:blip r:embed="rId3"/>
          <a:stretch>
            <a:fillRect/>
          </a:stretch>
        </p:blipFill>
        <p:spPr>
          <a:xfrm>
            <a:off x="7689317" y="1612232"/>
            <a:ext cx="4032738" cy="5040923"/>
          </a:xfrm>
          <a:prstGeom prst="rect">
            <a:avLst/>
          </a:prstGeom>
        </p:spPr>
      </p:pic>
    </p:spTree>
    <p:extLst>
      <p:ext uri="{BB962C8B-B14F-4D97-AF65-F5344CB8AC3E}">
        <p14:creationId xmlns:p14="http://schemas.microsoft.com/office/powerpoint/2010/main" val="192963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Unvan 1"/>
          <p:cNvSpPr>
            <a:spLocks noGrp="1"/>
          </p:cNvSpPr>
          <p:nvPr>
            <p:ph type="title"/>
          </p:nvPr>
        </p:nvSpPr>
        <p:spPr>
          <a:effectLst>
            <a:innerShdw blurRad="63500" dist="50800" dir="18900000">
              <a:prstClr val="black">
                <a:alpha val="50000"/>
              </a:prstClr>
            </a:innerShdw>
          </a:effectLst>
        </p:spPr>
        <p:txBody>
          <a:bodyPr>
            <a:normAutofit/>
          </a:bodyPr>
          <a:lstStyle/>
          <a:p>
            <a:r>
              <a:rPr lang="tr-TR" sz="4400" b="1" dirty="0">
                <a:solidFill>
                  <a:schemeClr val="accent1"/>
                </a:solidFill>
                <a:effectLst>
                  <a:innerShdw blurRad="63500" dist="50800" dir="18900000">
                    <a:prstClr val="black">
                      <a:alpha val="50000"/>
                    </a:prstClr>
                  </a:innerShdw>
                </a:effectLst>
              </a:rPr>
              <a:t>INTRODUCTION</a:t>
            </a:r>
          </a:p>
        </p:txBody>
      </p:sp>
      <p:sp>
        <p:nvSpPr>
          <p:cNvPr id="3" name="İçerik Yer Tutucusu 2"/>
          <p:cNvSpPr>
            <a:spLocks noGrp="1"/>
          </p:cNvSpPr>
          <p:nvPr>
            <p:ph idx="1"/>
          </p:nvPr>
        </p:nvSpPr>
        <p:spPr>
          <a:xfrm>
            <a:off x="646111" y="1853249"/>
            <a:ext cx="8765246" cy="3023552"/>
          </a:xfrm>
        </p:spPr>
        <p:txBody>
          <a:bodyPr/>
          <a:lstStyle/>
          <a:p>
            <a:r>
              <a:rPr lang="tr-TR" dirty="0"/>
              <a:t> </a:t>
            </a:r>
            <a:r>
              <a:rPr lang="tr-TR" sz="2400" b="1" dirty="0"/>
              <a:t>WHAT IS THE WORD PUZZLE GAME ?</a:t>
            </a:r>
          </a:p>
          <a:p>
            <a:pPr marL="0" indent="0">
              <a:buNone/>
            </a:pPr>
            <a:endParaRPr lang="tr-TR" sz="2400" b="1" dirty="0"/>
          </a:p>
          <a:p>
            <a:r>
              <a:rPr lang="en-US" sz="2400" b="1" dirty="0"/>
              <a:t>Two-player </a:t>
            </a:r>
            <a:r>
              <a:rPr lang="en-US" sz="2400" dirty="0"/>
              <a:t>game.</a:t>
            </a:r>
          </a:p>
          <a:p>
            <a:r>
              <a:rPr lang="en-US" sz="2400" dirty="0"/>
              <a:t>Played on a </a:t>
            </a:r>
            <a:r>
              <a:rPr lang="en-US" sz="2400" b="1" dirty="0"/>
              <a:t>15x15 puzzle screen</a:t>
            </a:r>
            <a:endParaRPr lang="tr-TR" sz="2400" b="1" dirty="0"/>
          </a:p>
          <a:p>
            <a:r>
              <a:rPr lang="tr-TR" sz="2400" dirty="0"/>
              <a:t>Get the highest score and be the best player.</a:t>
            </a:r>
            <a:endParaRPr lang="en-US" sz="2400" dirty="0"/>
          </a:p>
        </p:txBody>
      </p:sp>
      <p:pic>
        <p:nvPicPr>
          <p:cNvPr id="5" name="Picture 4">
            <a:extLst>
              <a:ext uri="{FF2B5EF4-FFF2-40B4-BE49-F238E27FC236}">
                <a16:creationId xmlns:a16="http://schemas.microsoft.com/office/drawing/2014/main" id="{06CB4C1F-2E84-4CA2-A757-7B8C92C818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8516" y="3275583"/>
            <a:ext cx="2617234" cy="3129699"/>
          </a:xfrm>
          <a:prstGeom prst="rect">
            <a:avLst/>
          </a:prstGeom>
        </p:spPr>
      </p:pic>
      <p:pic>
        <p:nvPicPr>
          <p:cNvPr id="7" name="Picture 6">
            <a:extLst>
              <a:ext uri="{FF2B5EF4-FFF2-40B4-BE49-F238E27FC236}">
                <a16:creationId xmlns:a16="http://schemas.microsoft.com/office/drawing/2014/main" id="{5BA255BC-2F9A-45A5-B26C-C3F90D8F40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42580" y="685406"/>
            <a:ext cx="1543695" cy="1543695"/>
          </a:xfrm>
          <a:prstGeom prst="rect">
            <a:avLst/>
          </a:prstGeom>
        </p:spPr>
      </p:pic>
    </p:spTree>
    <p:extLst>
      <p:ext uri="{BB962C8B-B14F-4D97-AF65-F5344CB8AC3E}">
        <p14:creationId xmlns:p14="http://schemas.microsoft.com/office/powerpoint/2010/main" val="23363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Unvan 1"/>
          <p:cNvSpPr>
            <a:spLocks noGrp="1"/>
          </p:cNvSpPr>
          <p:nvPr>
            <p:ph type="title"/>
          </p:nvPr>
        </p:nvSpPr>
        <p:spPr/>
        <p:txBody>
          <a:bodyPr>
            <a:normAutofit/>
          </a:bodyPr>
          <a:lstStyle/>
          <a:p>
            <a:r>
              <a:rPr lang="tr-TR" sz="4400" b="1" dirty="0">
                <a:solidFill>
                  <a:schemeClr val="accent1"/>
                </a:solidFill>
                <a:effectLst>
                  <a:innerShdw blurRad="63500" dist="50800" dir="18900000">
                    <a:prstClr val="black">
                      <a:alpha val="50000"/>
                    </a:prstClr>
                  </a:innerShdw>
                </a:effectLst>
              </a:rPr>
              <a:t>PROGRESS SUMMARY</a:t>
            </a:r>
            <a:br>
              <a:rPr lang="tr-TR" sz="4400" b="1" dirty="0">
                <a:solidFill>
                  <a:schemeClr val="accent1"/>
                </a:solidFill>
                <a:effectLst>
                  <a:innerShdw blurRad="63500" dist="50800" dir="18900000">
                    <a:prstClr val="black">
                      <a:alpha val="50000"/>
                    </a:prstClr>
                  </a:innerShdw>
                </a:effectLst>
              </a:rPr>
            </a:br>
            <a:r>
              <a:rPr lang="tr-TR" sz="3300" b="1" dirty="0" err="1">
                <a:solidFill>
                  <a:schemeClr val="accent3"/>
                </a:solidFill>
                <a:effectLst>
                  <a:innerShdw blurRad="63500" dist="50800" dir="18900000">
                    <a:prstClr val="black">
                      <a:alpha val="50000"/>
                    </a:prstClr>
                  </a:innerShdw>
                </a:effectLst>
              </a:rPr>
              <a:t>Requirements</a:t>
            </a:r>
            <a:endParaRPr lang="tr-TR" sz="3300" dirty="0">
              <a:solidFill>
                <a:schemeClr val="accent3"/>
              </a:solidFill>
            </a:endParaRPr>
          </a:p>
        </p:txBody>
      </p:sp>
      <p:sp>
        <p:nvSpPr>
          <p:cNvPr id="25" name="İçerik Yer Tutucusu 2"/>
          <p:cNvSpPr>
            <a:spLocks noGrp="1"/>
          </p:cNvSpPr>
          <p:nvPr>
            <p:ph idx="1"/>
          </p:nvPr>
        </p:nvSpPr>
        <p:spPr>
          <a:xfrm>
            <a:off x="832781" y="2160589"/>
            <a:ext cx="4168197" cy="3880773"/>
          </a:xfrm>
        </p:spPr>
        <p:txBody>
          <a:bodyPr>
            <a:normAutofit/>
          </a:bodyPr>
          <a:lstStyle/>
          <a:p>
            <a:r>
              <a:rPr lang="tr-TR" sz="2400" i="1" dirty="0" err="1">
                <a:solidFill>
                  <a:schemeClr val="tx1"/>
                </a:solidFill>
              </a:rPr>
              <a:t>Eclipse</a:t>
            </a:r>
            <a:r>
              <a:rPr lang="tr-TR" sz="2400" i="1" dirty="0">
                <a:solidFill>
                  <a:schemeClr val="tx1"/>
                </a:solidFill>
              </a:rPr>
              <a:t> </a:t>
            </a:r>
            <a:endParaRPr lang="en-US" sz="2400" i="1" dirty="0">
              <a:solidFill>
                <a:schemeClr val="tx1"/>
              </a:solidFill>
            </a:endParaRPr>
          </a:p>
          <a:p>
            <a:r>
              <a:rPr lang="en-US" sz="2400" i="1" dirty="0">
                <a:solidFill>
                  <a:schemeClr val="tx1"/>
                </a:solidFill>
              </a:rPr>
              <a:t>Trello </a:t>
            </a:r>
          </a:p>
          <a:p>
            <a:r>
              <a:rPr lang="tr-TR" sz="2400" i="1" dirty="0">
                <a:solidFill>
                  <a:schemeClr val="tx1"/>
                </a:solidFill>
              </a:rPr>
              <a:t>Canva</a:t>
            </a:r>
          </a:p>
          <a:p>
            <a:r>
              <a:rPr lang="tr-TR" sz="2400" i="1" dirty="0">
                <a:solidFill>
                  <a:schemeClr val="tx1"/>
                </a:solidFill>
              </a:rPr>
              <a:t>Single Linked List (SLL)</a:t>
            </a:r>
            <a:endParaRPr lang="tr-TR" sz="2400" i="1" dirty="0"/>
          </a:p>
          <a:p>
            <a:r>
              <a:rPr lang="tr-TR" sz="2400" i="1" dirty="0">
                <a:solidFill>
                  <a:schemeClr val="tx1"/>
                </a:solidFill>
              </a:rPr>
              <a:t>Multi Linked List (MLL)</a:t>
            </a:r>
          </a:p>
          <a:p>
            <a:r>
              <a:rPr lang="tr-TR" sz="2400" i="1" dirty="0">
                <a:solidFill>
                  <a:schemeClr val="tx1"/>
                </a:solidFill>
              </a:rPr>
              <a:t>Double Linked List (DLL)</a:t>
            </a:r>
          </a:p>
          <a:p>
            <a:r>
              <a:rPr lang="tr-TR" sz="2400" i="1" dirty="0" err="1">
                <a:solidFill>
                  <a:schemeClr val="tx1"/>
                </a:solidFill>
                <a:ea typeface="+mn-lt"/>
                <a:cs typeface="+mn-lt"/>
              </a:rPr>
              <a:t>Enigma</a:t>
            </a:r>
            <a:r>
              <a:rPr lang="tr-TR" sz="2400" i="1" dirty="0">
                <a:solidFill>
                  <a:schemeClr val="tx1"/>
                </a:solidFill>
                <a:ea typeface="+mn-lt"/>
                <a:cs typeface="+mn-lt"/>
              </a:rPr>
              <a:t> Library</a:t>
            </a:r>
          </a:p>
        </p:txBody>
      </p:sp>
      <p:pic>
        <p:nvPicPr>
          <p:cNvPr id="26" name="Resim 10" descr="çizim içeren bir resim&#10;&#10;Çok yüksek güvenilirlikle oluşturulmuş açıklama">
            <a:extLst>
              <a:ext uri="{FF2B5EF4-FFF2-40B4-BE49-F238E27FC236}">
                <a16:creationId xmlns:a16="http://schemas.microsoft.com/office/drawing/2014/main" id="{02E82566-2B11-4B34-81FC-438EFF42C654}"/>
              </a:ext>
            </a:extLst>
          </p:cNvPr>
          <p:cNvPicPr>
            <a:picLocks noChangeAspect="1"/>
          </p:cNvPicPr>
          <p:nvPr/>
        </p:nvPicPr>
        <p:blipFill>
          <a:blip r:embed="rId3"/>
          <a:stretch>
            <a:fillRect/>
          </a:stretch>
        </p:blipFill>
        <p:spPr>
          <a:xfrm>
            <a:off x="6556530" y="2926557"/>
            <a:ext cx="1352094" cy="1352094"/>
          </a:xfrm>
          <a:prstGeom prst="rect">
            <a:avLst/>
          </a:prstGeom>
        </p:spPr>
      </p:pic>
      <p:pic>
        <p:nvPicPr>
          <p:cNvPr id="2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81154" y="3076242"/>
            <a:ext cx="1013600" cy="1013600"/>
          </a:xfrm>
          <a:prstGeom prst="rect">
            <a:avLst/>
          </a:prstGeom>
        </p:spPr>
      </p:pic>
      <p:pic>
        <p:nvPicPr>
          <p:cNvPr id="29"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7115" y="1152983"/>
            <a:ext cx="3192947" cy="1596474"/>
          </a:xfrm>
          <a:prstGeom prst="rect">
            <a:avLst/>
          </a:prstGeom>
        </p:spPr>
      </p:pic>
      <p:pic>
        <p:nvPicPr>
          <p:cNvPr id="30" name="Picture 4">
            <a:extLst>
              <a:ext uri="{FF2B5EF4-FFF2-40B4-BE49-F238E27FC236}">
                <a16:creationId xmlns:a16="http://schemas.microsoft.com/office/drawing/2014/main" id="{C7A03DEE-7F7B-4F6B-BED5-C1105F1E5AEA}"/>
              </a:ext>
            </a:extLst>
          </p:cNvPr>
          <p:cNvPicPr>
            <a:picLocks noChangeAspect="1"/>
          </p:cNvPicPr>
          <p:nvPr/>
        </p:nvPicPr>
        <p:blipFill>
          <a:blip r:embed="rId6"/>
          <a:stretch>
            <a:fillRect/>
          </a:stretch>
        </p:blipFill>
        <p:spPr>
          <a:xfrm>
            <a:off x="7417019" y="5112236"/>
            <a:ext cx="2273043" cy="812234"/>
          </a:xfrm>
          <a:prstGeom prst="rect">
            <a:avLst/>
          </a:prstGeom>
        </p:spPr>
      </p:pic>
    </p:spTree>
    <p:extLst>
      <p:ext uri="{BB962C8B-B14F-4D97-AF65-F5344CB8AC3E}">
        <p14:creationId xmlns:p14="http://schemas.microsoft.com/office/powerpoint/2010/main" val="282297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Unvan 1"/>
          <p:cNvSpPr>
            <a:spLocks noGrp="1"/>
          </p:cNvSpPr>
          <p:nvPr>
            <p:ph type="title"/>
          </p:nvPr>
        </p:nvSpPr>
        <p:spPr>
          <a:xfrm>
            <a:off x="677333" y="584243"/>
            <a:ext cx="8596668" cy="1340599"/>
          </a:xfrm>
        </p:spPr>
        <p:txBody>
          <a:bodyPr>
            <a:noAutofit/>
          </a:bodyPr>
          <a:lstStyle/>
          <a:p>
            <a:r>
              <a:rPr lang="tr-TR" sz="4400" b="1" dirty="0">
                <a:solidFill>
                  <a:schemeClr val="accent1"/>
                </a:solidFill>
                <a:effectLst>
                  <a:innerShdw blurRad="63500" dist="50800" dir="18900000">
                    <a:prstClr val="black">
                      <a:alpha val="50000"/>
                    </a:prstClr>
                  </a:innerShdw>
                </a:effectLst>
              </a:rPr>
              <a:t>PROGRESS SUMMARY</a:t>
            </a:r>
            <a:br>
              <a:rPr lang="tr-TR" sz="4400" b="1" dirty="0">
                <a:effectLst>
                  <a:innerShdw blurRad="63500" dist="50800" dir="18900000">
                    <a:prstClr val="black">
                      <a:alpha val="50000"/>
                    </a:prstClr>
                  </a:innerShdw>
                </a:effectLst>
              </a:rPr>
            </a:br>
            <a:r>
              <a:rPr lang="tr-TR" sz="3000" b="1" dirty="0" err="1">
                <a:solidFill>
                  <a:schemeClr val="accent3"/>
                </a:solidFill>
                <a:effectLst>
                  <a:innerShdw blurRad="63500" dist="50800" dir="18900000">
                    <a:prstClr val="black">
                      <a:alpha val="50000"/>
                    </a:prstClr>
                  </a:innerShdw>
                </a:effectLst>
              </a:rPr>
              <a:t>Task</a:t>
            </a:r>
            <a:r>
              <a:rPr lang="tr-TR" sz="3000" b="1" dirty="0">
                <a:solidFill>
                  <a:schemeClr val="accent3"/>
                </a:solidFill>
                <a:effectLst>
                  <a:innerShdw blurRad="63500" dist="50800" dir="18900000">
                    <a:prstClr val="black">
                      <a:alpha val="50000"/>
                    </a:prstClr>
                  </a:innerShdw>
                </a:effectLst>
              </a:rPr>
              <a:t> </a:t>
            </a:r>
            <a:r>
              <a:rPr lang="tr-TR" sz="3000" b="1" dirty="0" err="1">
                <a:solidFill>
                  <a:schemeClr val="accent3"/>
                </a:solidFill>
                <a:effectLst>
                  <a:innerShdw blurRad="63500" dist="50800" dir="18900000">
                    <a:prstClr val="black">
                      <a:alpha val="50000"/>
                    </a:prstClr>
                  </a:innerShdw>
                </a:effectLst>
              </a:rPr>
              <a:t>Sharing</a:t>
            </a:r>
            <a:endParaRPr lang="tr-TR" sz="3000" dirty="0">
              <a:solidFill>
                <a:schemeClr val="accent3"/>
              </a:solidFill>
            </a:endParaRPr>
          </a:p>
        </p:txBody>
      </p:sp>
      <p:pic>
        <p:nvPicPr>
          <p:cNvPr id="13" name="Grafik 6" descr="Denetim listesi RTL">
            <a:extLst>
              <a:ext uri="{FF2B5EF4-FFF2-40B4-BE49-F238E27FC236}">
                <a16:creationId xmlns:a16="http://schemas.microsoft.com/office/drawing/2014/main" id="{1AE4192D-D578-4B79-87AF-27E37B6209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39397" y="239596"/>
            <a:ext cx="2259552" cy="1837560"/>
          </a:xfrm>
          <a:prstGeom prst="rect">
            <a:avLst/>
          </a:prstGeom>
        </p:spPr>
      </p:pic>
      <p:sp>
        <p:nvSpPr>
          <p:cNvPr id="5" name="İçerik Yer Tutucusu 4"/>
          <p:cNvSpPr>
            <a:spLocks noGrp="1"/>
          </p:cNvSpPr>
          <p:nvPr>
            <p:ph idx="1"/>
          </p:nvPr>
        </p:nvSpPr>
        <p:spPr>
          <a:xfrm>
            <a:off x="677333" y="2236406"/>
            <a:ext cx="10339009" cy="3533023"/>
          </a:xfrm>
        </p:spPr>
        <p:txBody>
          <a:bodyPr>
            <a:normAutofit/>
          </a:bodyPr>
          <a:lstStyle/>
          <a:p>
            <a:pPr marL="0" indent="0">
              <a:buNone/>
            </a:pPr>
            <a:r>
              <a:rPr lang="tr-TR" b="1" dirty="0"/>
              <a:t>        Enes Baltacı                     Sadullah Cihan                   Zeynep Öztürk    </a:t>
            </a:r>
          </a:p>
          <a:p>
            <a:pPr marL="0" indent="0">
              <a:buNone/>
            </a:pPr>
            <a:r>
              <a:rPr lang="tr-TR" sz="1800" b="1" i="1" dirty="0"/>
              <a:t>  </a:t>
            </a:r>
            <a:r>
              <a:rPr lang="tr-TR" sz="1800" i="1" dirty="0"/>
              <a:t>*</a:t>
            </a:r>
            <a:r>
              <a:rPr lang="tr-TR" sz="1800" i="1" dirty="0" err="1"/>
              <a:t>Designing</a:t>
            </a:r>
            <a:r>
              <a:rPr lang="tr-TR" sz="1800" i="1" dirty="0"/>
              <a:t> of </a:t>
            </a:r>
            <a:r>
              <a:rPr lang="tr-TR" sz="1800" i="1" dirty="0" err="1"/>
              <a:t>classes</a:t>
            </a:r>
            <a:r>
              <a:rPr lang="tr-TR" sz="1800" i="1" dirty="0"/>
              <a:t>.             *</a:t>
            </a:r>
            <a:r>
              <a:rPr lang="tr-TR" sz="1800" i="1" dirty="0" err="1"/>
              <a:t>Designing</a:t>
            </a:r>
            <a:r>
              <a:rPr lang="tr-TR" sz="1800" i="1" dirty="0"/>
              <a:t> of </a:t>
            </a:r>
            <a:r>
              <a:rPr lang="tr-TR" sz="1800" i="1" dirty="0" err="1"/>
              <a:t>classes</a:t>
            </a:r>
            <a:r>
              <a:rPr lang="tr-TR" sz="1800" i="1" dirty="0"/>
              <a:t>.             *</a:t>
            </a:r>
            <a:r>
              <a:rPr lang="tr-TR" sz="1800" i="1" dirty="0" err="1"/>
              <a:t>Designing</a:t>
            </a:r>
            <a:r>
              <a:rPr lang="tr-TR" sz="1800" i="1" dirty="0"/>
              <a:t> of </a:t>
            </a:r>
            <a:r>
              <a:rPr lang="tr-TR" sz="1800" i="1" dirty="0" err="1"/>
              <a:t>classes</a:t>
            </a:r>
            <a:r>
              <a:rPr lang="tr-TR" sz="1800" i="1" dirty="0"/>
              <a:t>.</a:t>
            </a:r>
          </a:p>
          <a:p>
            <a:pPr marL="0" indent="0">
              <a:buNone/>
            </a:pPr>
            <a:r>
              <a:rPr lang="tr-TR" sz="1800" i="1" dirty="0"/>
              <a:t>  *</a:t>
            </a:r>
            <a:r>
              <a:rPr lang="tr-TR" sz="1800" i="1" dirty="0" err="1"/>
              <a:t>Designing</a:t>
            </a:r>
            <a:r>
              <a:rPr lang="tr-TR" sz="1800" i="1" dirty="0"/>
              <a:t> </a:t>
            </a:r>
            <a:r>
              <a:rPr lang="tr-TR" sz="1800" i="1" dirty="0" err="1"/>
              <a:t>the</a:t>
            </a:r>
            <a:r>
              <a:rPr lang="tr-TR" sz="1800" i="1" dirty="0"/>
              <a:t> </a:t>
            </a:r>
            <a:r>
              <a:rPr lang="tr-TR" sz="1800" i="1" dirty="0" err="1"/>
              <a:t>screen</a:t>
            </a:r>
            <a:r>
              <a:rPr lang="tr-TR" sz="1800" i="1" dirty="0"/>
              <a:t>.           *Reading </a:t>
            </a:r>
            <a:r>
              <a:rPr lang="tr-TR" sz="1800" i="1" dirty="0" err="1"/>
              <a:t>files</a:t>
            </a:r>
            <a:r>
              <a:rPr lang="tr-TR" sz="1800" i="1" dirty="0"/>
              <a:t>.                          *Reading </a:t>
            </a:r>
            <a:r>
              <a:rPr lang="tr-TR" sz="1800" i="1" dirty="0" err="1"/>
              <a:t>files</a:t>
            </a:r>
            <a:r>
              <a:rPr lang="tr-TR" sz="1800" i="1" dirty="0"/>
              <a:t>. </a:t>
            </a:r>
          </a:p>
          <a:p>
            <a:pPr marL="0" indent="0">
              <a:buNone/>
            </a:pPr>
            <a:r>
              <a:rPr lang="tr-TR" sz="1800" i="1" dirty="0"/>
              <a:t>  * Designing SLL and MLL.        *Designing the screen.           * Designing SLL and MLL.</a:t>
            </a:r>
          </a:p>
          <a:p>
            <a:pPr marL="0" indent="0">
              <a:buNone/>
            </a:pPr>
            <a:r>
              <a:rPr lang="tr-TR" sz="1800" i="1" dirty="0"/>
              <a:t>  *Letters and word controls.    *Designing SLL and MLL.         *High score table. </a:t>
            </a:r>
          </a:p>
          <a:p>
            <a:pPr marL="0" indent="0">
              <a:buNone/>
            </a:pPr>
            <a:r>
              <a:rPr lang="tr-TR" sz="1800" i="1" dirty="0"/>
              <a:t>                                                     *</a:t>
            </a:r>
            <a:r>
              <a:rPr lang="tr-TR" sz="1800" i="1" dirty="0" err="1"/>
              <a:t>Letters</a:t>
            </a:r>
            <a:r>
              <a:rPr lang="tr-TR" sz="1800" i="1" dirty="0"/>
              <a:t> </a:t>
            </a:r>
            <a:r>
              <a:rPr lang="tr-TR" sz="1800" i="1" dirty="0" err="1"/>
              <a:t>and</a:t>
            </a:r>
            <a:r>
              <a:rPr lang="tr-TR" sz="1800" i="1" dirty="0"/>
              <a:t> </a:t>
            </a:r>
            <a:r>
              <a:rPr lang="tr-TR" sz="1800" i="1" dirty="0" err="1"/>
              <a:t>word</a:t>
            </a:r>
            <a:r>
              <a:rPr lang="tr-TR" sz="1800" i="1" dirty="0"/>
              <a:t> </a:t>
            </a:r>
            <a:r>
              <a:rPr lang="tr-TR" sz="1800" i="1" dirty="0" err="1"/>
              <a:t>controls</a:t>
            </a:r>
            <a:r>
              <a:rPr lang="tr-TR" sz="1800" i="1" dirty="0"/>
              <a:t>.   *</a:t>
            </a:r>
            <a:r>
              <a:rPr lang="tr-TR" sz="1800" i="1" dirty="0" err="1"/>
              <a:t>Letters</a:t>
            </a:r>
            <a:r>
              <a:rPr lang="tr-TR" sz="1800" i="1" dirty="0"/>
              <a:t> </a:t>
            </a:r>
            <a:r>
              <a:rPr lang="tr-TR" sz="1800" i="1" dirty="0" err="1"/>
              <a:t>and</a:t>
            </a:r>
            <a:r>
              <a:rPr lang="tr-TR" sz="1800" i="1" dirty="0"/>
              <a:t> </a:t>
            </a:r>
            <a:r>
              <a:rPr lang="tr-TR" sz="1800" i="1" dirty="0" err="1"/>
              <a:t>word</a:t>
            </a:r>
            <a:r>
              <a:rPr lang="tr-TR" sz="1800" i="1" dirty="0"/>
              <a:t> </a:t>
            </a:r>
            <a:r>
              <a:rPr lang="tr-TR" sz="1800" i="1" dirty="0" err="1"/>
              <a:t>controls</a:t>
            </a:r>
            <a:r>
              <a:rPr lang="tr-TR" sz="1800" i="1" dirty="0"/>
              <a:t>.</a:t>
            </a:r>
          </a:p>
          <a:p>
            <a:pPr marL="0" indent="0">
              <a:buNone/>
            </a:pPr>
            <a:r>
              <a:rPr lang="tr-TR" sz="1800" i="1" dirty="0"/>
              <a:t>                                                     *</a:t>
            </a:r>
            <a:r>
              <a:rPr lang="tr-TR" sz="1800" i="1" dirty="0" err="1"/>
              <a:t>Score</a:t>
            </a:r>
            <a:r>
              <a:rPr lang="tr-TR" sz="1800" i="1" dirty="0"/>
              <a:t> </a:t>
            </a:r>
            <a:r>
              <a:rPr lang="tr-TR" sz="1800" i="1" dirty="0" err="1"/>
              <a:t>calculation</a:t>
            </a:r>
            <a:r>
              <a:rPr lang="tr-TR" sz="1800" i="1" dirty="0"/>
              <a:t>.</a:t>
            </a:r>
          </a:p>
          <a:p>
            <a:pPr marL="0" indent="0">
              <a:buNone/>
            </a:pPr>
            <a:r>
              <a:rPr lang="tr-TR" sz="1800" i="1" dirty="0"/>
              <a:t>                                                     *Writing to the text file.</a:t>
            </a:r>
          </a:p>
        </p:txBody>
      </p:sp>
      <p:pic>
        <p:nvPicPr>
          <p:cNvPr id="4" name="Picture 3">
            <a:extLst>
              <a:ext uri="{FF2B5EF4-FFF2-40B4-BE49-F238E27FC236}">
                <a16:creationId xmlns:a16="http://schemas.microsoft.com/office/drawing/2014/main" id="{F0A90C01-8D4A-4EBB-BD07-DB3155B30F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88745" y="4850649"/>
            <a:ext cx="3025922" cy="1837560"/>
          </a:xfrm>
          <a:prstGeom prst="rect">
            <a:avLst/>
          </a:prstGeom>
        </p:spPr>
      </p:pic>
      <p:pic>
        <p:nvPicPr>
          <p:cNvPr id="7" name="Picture 6">
            <a:extLst>
              <a:ext uri="{FF2B5EF4-FFF2-40B4-BE49-F238E27FC236}">
                <a16:creationId xmlns:a16="http://schemas.microsoft.com/office/drawing/2014/main" id="{52D2BE6F-54E4-41FF-8AEF-B571376E15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506" y="4002917"/>
            <a:ext cx="3092750" cy="3092750"/>
          </a:xfrm>
          <a:prstGeom prst="rect">
            <a:avLst/>
          </a:prstGeom>
        </p:spPr>
      </p:pic>
    </p:spTree>
    <p:extLst>
      <p:ext uri="{BB962C8B-B14F-4D97-AF65-F5344CB8AC3E}">
        <p14:creationId xmlns:p14="http://schemas.microsoft.com/office/powerpoint/2010/main" val="250952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Unvan 1"/>
          <p:cNvSpPr>
            <a:spLocks noGrp="1"/>
          </p:cNvSpPr>
          <p:nvPr>
            <p:ph type="title"/>
          </p:nvPr>
        </p:nvSpPr>
        <p:spPr>
          <a:xfrm>
            <a:off x="645130" y="544158"/>
            <a:ext cx="9404723" cy="1400530"/>
          </a:xfrm>
        </p:spPr>
        <p:txBody>
          <a:bodyPr/>
          <a:lstStyle/>
          <a:p>
            <a:r>
              <a:rPr lang="tr-TR" sz="4400" b="1" dirty="0">
                <a:solidFill>
                  <a:schemeClr val="accent1"/>
                </a:solidFill>
                <a:effectLst>
                  <a:innerShdw blurRad="63500" dist="50800" dir="18900000">
                    <a:prstClr val="black">
                      <a:alpha val="50000"/>
                    </a:prstClr>
                  </a:innerShdw>
                </a:effectLst>
              </a:rPr>
              <a:t>PROGRESS SUMMARY</a:t>
            </a:r>
            <a:br>
              <a:rPr lang="tr-TR" sz="4400" b="1" dirty="0">
                <a:solidFill>
                  <a:schemeClr val="accent1"/>
                </a:solidFill>
                <a:effectLst>
                  <a:innerShdw blurRad="63500" dist="50800" dir="18900000">
                    <a:prstClr val="black">
                      <a:alpha val="50000"/>
                    </a:prstClr>
                  </a:innerShdw>
                </a:effectLst>
              </a:rPr>
            </a:br>
            <a:r>
              <a:rPr lang="tr-TR" sz="3000" b="1" dirty="0" err="1">
                <a:solidFill>
                  <a:schemeClr val="accent3"/>
                </a:solidFill>
                <a:effectLst>
                  <a:innerShdw blurRad="63500" dist="50800" dir="18900000">
                    <a:prstClr val="black">
                      <a:alpha val="50000"/>
                    </a:prstClr>
                  </a:innerShdw>
                </a:effectLst>
              </a:rPr>
              <a:t>Scheduling</a:t>
            </a:r>
            <a:endParaRPr lang="tr-TR" sz="3000" dirty="0">
              <a:solidFill>
                <a:schemeClr val="accent1"/>
              </a:solidFill>
            </a:endParaRPr>
          </a:p>
        </p:txBody>
      </p:sp>
      <p:sp>
        <p:nvSpPr>
          <p:cNvPr id="3" name="İçerik Yer Tutucusu 2"/>
          <p:cNvSpPr>
            <a:spLocks noGrp="1"/>
          </p:cNvSpPr>
          <p:nvPr>
            <p:ph idx="1"/>
          </p:nvPr>
        </p:nvSpPr>
        <p:spPr>
          <a:xfrm>
            <a:off x="874220" y="2098639"/>
            <a:ext cx="8946541" cy="3311562"/>
          </a:xfrm>
        </p:spPr>
        <p:txBody>
          <a:bodyPr>
            <a:normAutofit/>
          </a:bodyPr>
          <a:lstStyle/>
          <a:p>
            <a:r>
              <a:rPr lang="en-US" sz="2200" b="1" dirty="0"/>
              <a:t>1</a:t>
            </a:r>
            <a:r>
              <a:rPr lang="en-US" sz="2200" b="1" baseline="30000" dirty="0"/>
              <a:t>st</a:t>
            </a:r>
            <a:r>
              <a:rPr lang="en-US" sz="2200" b="1" dirty="0"/>
              <a:t> week: </a:t>
            </a:r>
            <a:r>
              <a:rPr lang="en-US" sz="2200" dirty="0"/>
              <a:t>Discussing and designing solution alternatives. Design of classes</a:t>
            </a:r>
            <a:r>
              <a:rPr lang="tr-TR" sz="2200" dirty="0"/>
              <a:t>.</a:t>
            </a:r>
          </a:p>
          <a:p>
            <a:r>
              <a:rPr lang="en-US" sz="2200" b="1" dirty="0"/>
              <a:t>2</a:t>
            </a:r>
            <a:r>
              <a:rPr lang="en-US" sz="2200" b="1" baseline="30000" dirty="0"/>
              <a:t>nd</a:t>
            </a:r>
            <a:r>
              <a:rPr lang="en-US" sz="2200" b="1" dirty="0"/>
              <a:t> week: </a:t>
            </a:r>
            <a:r>
              <a:rPr lang="en-US" sz="2200" dirty="0"/>
              <a:t>Reading word files. Designing the screen. Cursor movement. Implementation of SLL and MLL.</a:t>
            </a:r>
            <a:endParaRPr lang="tr-TR" sz="2200" dirty="0"/>
          </a:p>
          <a:p>
            <a:r>
              <a:rPr lang="en-US" sz="2200" b="1" dirty="0"/>
              <a:t>3</a:t>
            </a:r>
            <a:r>
              <a:rPr lang="en-US" sz="2200" b="1" baseline="30000" dirty="0"/>
              <a:t>rd</a:t>
            </a:r>
            <a:r>
              <a:rPr lang="en-US" sz="2200" b="1" dirty="0"/>
              <a:t> week:</a:t>
            </a:r>
            <a:r>
              <a:rPr lang="tr-TR" sz="2200" b="1" dirty="0"/>
              <a:t> </a:t>
            </a:r>
            <a:r>
              <a:rPr lang="en-US" sz="2200" dirty="0"/>
              <a:t>Letters and word controls on MLL. Score calculation and designing Double Linked List.</a:t>
            </a:r>
          </a:p>
          <a:p>
            <a:r>
              <a:rPr lang="tr-TR" sz="2200" b="1" dirty="0"/>
              <a:t>4</a:t>
            </a:r>
            <a:r>
              <a:rPr lang="tr-TR" sz="2200" b="1" baseline="30000" dirty="0"/>
              <a:t>th</a:t>
            </a:r>
            <a:r>
              <a:rPr lang="tr-TR" sz="2200" b="1" dirty="0"/>
              <a:t> </a:t>
            </a:r>
            <a:r>
              <a:rPr lang="en-US" sz="2200" b="1" dirty="0"/>
              <a:t>week: </a:t>
            </a:r>
            <a:r>
              <a:rPr lang="en-US" sz="2200" dirty="0"/>
              <a:t>Implementation High-score table and error controls and remaining parts of the project</a:t>
            </a:r>
            <a:r>
              <a:rPr lang="tr-TR" sz="2400" dirty="0"/>
              <a:t>.</a:t>
            </a:r>
            <a:endParaRPr lang="tr-TR" sz="2200" dirty="0"/>
          </a:p>
        </p:txBody>
      </p:sp>
    </p:spTree>
    <p:extLst>
      <p:ext uri="{BB962C8B-B14F-4D97-AF65-F5344CB8AC3E}">
        <p14:creationId xmlns:p14="http://schemas.microsoft.com/office/powerpoint/2010/main" val="247735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Unvan 1"/>
          <p:cNvSpPr>
            <a:spLocks noGrp="1"/>
          </p:cNvSpPr>
          <p:nvPr>
            <p:ph type="title"/>
          </p:nvPr>
        </p:nvSpPr>
        <p:spPr>
          <a:effectLst>
            <a:innerShdw blurRad="63500" dist="50800" dir="18900000">
              <a:prstClr val="black">
                <a:alpha val="50000"/>
              </a:prstClr>
            </a:innerShdw>
          </a:effectLst>
        </p:spPr>
        <p:txBody>
          <a:bodyPr>
            <a:normAutofit/>
          </a:bodyPr>
          <a:lstStyle/>
          <a:p>
            <a:r>
              <a:rPr lang="tr-TR" sz="4400" b="1" dirty="0">
                <a:solidFill>
                  <a:schemeClr val="accent1"/>
                </a:solidFill>
                <a:effectLst>
                  <a:innerShdw blurRad="63500" dist="50800" dir="18900000">
                    <a:prstClr val="black">
                      <a:alpha val="50000"/>
                    </a:prstClr>
                  </a:innerShdw>
                </a:effectLst>
              </a:rPr>
              <a:t>PROGRESS SUMMARY</a:t>
            </a:r>
            <a:br>
              <a:rPr lang="tr-TR" sz="4400" b="1" dirty="0">
                <a:solidFill>
                  <a:schemeClr val="accent1"/>
                </a:solidFill>
                <a:effectLst>
                  <a:innerShdw blurRad="63500" dist="50800" dir="18900000">
                    <a:prstClr val="black">
                      <a:alpha val="50000"/>
                    </a:prstClr>
                  </a:innerShdw>
                </a:effectLst>
              </a:rPr>
            </a:br>
            <a:r>
              <a:rPr lang="tr-TR" sz="3300" b="1" dirty="0" err="1">
                <a:solidFill>
                  <a:schemeClr val="accent3"/>
                </a:solidFill>
                <a:effectLst>
                  <a:innerShdw blurRad="63500" dist="50800" dir="18900000">
                    <a:prstClr val="black">
                      <a:alpha val="50000"/>
                    </a:prstClr>
                  </a:innerShdw>
                </a:effectLst>
              </a:rPr>
              <a:t>Completed</a:t>
            </a:r>
            <a:r>
              <a:rPr lang="tr-TR" sz="3300" b="1" dirty="0">
                <a:solidFill>
                  <a:schemeClr val="accent3"/>
                </a:solidFill>
                <a:effectLst>
                  <a:innerShdw blurRad="63500" dist="50800" dir="18900000">
                    <a:prstClr val="black">
                      <a:alpha val="50000"/>
                    </a:prstClr>
                  </a:innerShdw>
                </a:effectLst>
              </a:rPr>
              <a:t> </a:t>
            </a:r>
            <a:r>
              <a:rPr lang="tr-TR" sz="3300" b="1" dirty="0" err="1">
                <a:solidFill>
                  <a:schemeClr val="accent3"/>
                </a:solidFill>
                <a:effectLst>
                  <a:innerShdw blurRad="63500" dist="50800" dir="18900000">
                    <a:prstClr val="black">
                      <a:alpha val="50000"/>
                    </a:prstClr>
                  </a:innerShdw>
                </a:effectLst>
              </a:rPr>
              <a:t>Tasks</a:t>
            </a:r>
            <a:endParaRPr lang="tr-TR" sz="3300" b="1" dirty="0">
              <a:solidFill>
                <a:schemeClr val="accent3"/>
              </a:solidFill>
              <a:effectLst>
                <a:innerShdw blurRad="63500" dist="50800" dir="18900000">
                  <a:prstClr val="black">
                    <a:alpha val="50000"/>
                  </a:prstClr>
                </a:innerShdw>
              </a:effectLst>
            </a:endParaRPr>
          </a:p>
        </p:txBody>
      </p:sp>
      <p:sp>
        <p:nvSpPr>
          <p:cNvPr id="3" name="İçerik Yer Tutucusu 2"/>
          <p:cNvSpPr>
            <a:spLocks noGrp="1"/>
          </p:cNvSpPr>
          <p:nvPr>
            <p:ph idx="1"/>
          </p:nvPr>
        </p:nvSpPr>
        <p:spPr>
          <a:xfrm>
            <a:off x="830682" y="2145710"/>
            <a:ext cx="8596668" cy="2704019"/>
          </a:xfrm>
        </p:spPr>
        <p:txBody>
          <a:bodyPr>
            <a:normAutofit/>
          </a:bodyPr>
          <a:lstStyle/>
          <a:p>
            <a:r>
              <a:rPr lang="tr-TR" sz="2400" b="1" dirty="0"/>
              <a:t>Reading necessary files</a:t>
            </a:r>
          </a:p>
          <a:p>
            <a:r>
              <a:rPr lang="tr-TR" sz="2400" b="1" dirty="0"/>
              <a:t>Cursor Movement</a:t>
            </a:r>
          </a:p>
          <a:p>
            <a:r>
              <a:rPr lang="tr-TR" sz="2400" b="1" dirty="0"/>
              <a:t>Letter controls on MLL</a:t>
            </a:r>
          </a:p>
          <a:p>
            <a:r>
              <a:rPr lang="tr-TR" sz="2400" b="1" dirty="0"/>
              <a:t>Score calculation</a:t>
            </a:r>
          </a:p>
          <a:p>
            <a:r>
              <a:rPr lang="tr-TR" sz="2400" b="1" dirty="0"/>
              <a:t>High-score table by using DLL</a:t>
            </a:r>
          </a:p>
          <a:p>
            <a:pPr marL="0" indent="0">
              <a:buNone/>
            </a:pPr>
            <a:endParaRPr lang="tr-TR" sz="2400" b="1" dirty="0"/>
          </a:p>
        </p:txBody>
      </p:sp>
      <p:pic>
        <p:nvPicPr>
          <p:cNvPr id="5" name="Picture 4">
            <a:extLst>
              <a:ext uri="{FF2B5EF4-FFF2-40B4-BE49-F238E27FC236}">
                <a16:creationId xmlns:a16="http://schemas.microsoft.com/office/drawing/2014/main" id="{3AFDA558-02FD-4280-B249-31408EBDE6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1320" y="160256"/>
            <a:ext cx="3313346" cy="2938524"/>
          </a:xfrm>
          <a:prstGeom prst="rect">
            <a:avLst/>
          </a:prstGeom>
        </p:spPr>
      </p:pic>
      <p:pic>
        <p:nvPicPr>
          <p:cNvPr id="7" name="Picture 6">
            <a:extLst>
              <a:ext uri="{FF2B5EF4-FFF2-40B4-BE49-F238E27FC236}">
                <a16:creationId xmlns:a16="http://schemas.microsoft.com/office/drawing/2014/main" id="{71231463-3668-4D80-B325-2FCE36E892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9467" y="3723272"/>
            <a:ext cx="2428702" cy="3268778"/>
          </a:xfrm>
          <a:prstGeom prst="rect">
            <a:avLst/>
          </a:prstGeom>
        </p:spPr>
      </p:pic>
      <p:pic>
        <p:nvPicPr>
          <p:cNvPr id="8" name="Graphic 7" descr="Magnifying glass">
            <a:extLst>
              <a:ext uri="{FF2B5EF4-FFF2-40B4-BE49-F238E27FC236}">
                <a16:creationId xmlns:a16="http://schemas.microsoft.com/office/drawing/2014/main" id="{7C4BEB31-8617-4426-832A-1DDE632631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2605" y="4177857"/>
            <a:ext cx="1928668" cy="1928668"/>
          </a:xfrm>
          <a:prstGeom prst="rect">
            <a:avLst/>
          </a:prstGeom>
        </p:spPr>
      </p:pic>
    </p:spTree>
    <p:extLst>
      <p:ext uri="{BB962C8B-B14F-4D97-AF65-F5344CB8AC3E}">
        <p14:creationId xmlns:p14="http://schemas.microsoft.com/office/powerpoint/2010/main" val="152630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4B3F53-89AE-4385-B74E-E7C01038A132}"/>
              </a:ext>
            </a:extLst>
          </p:cNvPr>
          <p:cNvSpPr txBox="1">
            <a:spLocks/>
          </p:cNvSpPr>
          <p:nvPr/>
        </p:nvSpPr>
        <p:spPr>
          <a:xfrm>
            <a:off x="646111" y="482829"/>
            <a:ext cx="7385369" cy="159445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4400" b="1" dirty="0">
                <a:solidFill>
                  <a:schemeClr val="accent1"/>
                </a:solidFill>
                <a:effectLst>
                  <a:innerShdw blurRad="63500" dist="50800" dir="18900000">
                    <a:prstClr val="black">
                      <a:alpha val="50000"/>
                    </a:prstClr>
                  </a:innerShdw>
                </a:effectLst>
              </a:rPr>
              <a:t>PROGRESS SUMMARY</a:t>
            </a:r>
            <a:br>
              <a:rPr lang="tr-TR" sz="4000" b="1" dirty="0">
                <a:solidFill>
                  <a:schemeClr val="accent1"/>
                </a:solidFill>
                <a:effectLst>
                  <a:innerShdw blurRad="63500" dist="50800" dir="18900000">
                    <a:prstClr val="black">
                      <a:alpha val="50000"/>
                    </a:prstClr>
                  </a:innerShdw>
                </a:effectLst>
              </a:rPr>
            </a:br>
            <a:r>
              <a:rPr lang="tr-TR" sz="3000" b="1" dirty="0" err="1">
                <a:solidFill>
                  <a:schemeClr val="accent3"/>
                </a:solidFill>
                <a:effectLst>
                  <a:innerShdw blurRad="63500" dist="50800" dir="18900000">
                    <a:prstClr val="black">
                      <a:alpha val="50000"/>
                    </a:prstClr>
                  </a:innerShdw>
                </a:effectLst>
              </a:rPr>
              <a:t>Additional</a:t>
            </a:r>
            <a:r>
              <a:rPr lang="tr-TR" sz="3000" b="1" dirty="0">
                <a:solidFill>
                  <a:schemeClr val="accent3"/>
                </a:solidFill>
                <a:effectLst>
                  <a:innerShdw blurRad="63500" dist="50800" dir="18900000">
                    <a:prstClr val="black">
                      <a:alpha val="50000"/>
                    </a:prstClr>
                  </a:innerShdw>
                </a:effectLst>
              </a:rPr>
              <a:t> </a:t>
            </a:r>
            <a:r>
              <a:rPr lang="tr-TR" sz="3000" b="1" dirty="0" err="1">
                <a:solidFill>
                  <a:schemeClr val="accent3"/>
                </a:solidFill>
                <a:effectLst>
                  <a:innerShdw blurRad="63500" dist="50800" dir="18900000">
                    <a:prstClr val="black">
                      <a:alpha val="50000"/>
                    </a:prstClr>
                  </a:innerShdw>
                </a:effectLst>
              </a:rPr>
              <a:t>Improvements</a:t>
            </a:r>
            <a:endParaRPr lang="tr-TR" sz="3000" dirty="0"/>
          </a:p>
        </p:txBody>
      </p:sp>
      <p:pic>
        <p:nvPicPr>
          <p:cNvPr id="6" name="Content Placeholder 5" descr="Bar graph with upward trend">
            <a:extLst>
              <a:ext uri="{FF2B5EF4-FFF2-40B4-BE49-F238E27FC236}">
                <a16:creationId xmlns:a16="http://schemas.microsoft.com/office/drawing/2014/main" id="{7444424A-457B-40C0-BE96-D298D56BD93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331302" y="207309"/>
            <a:ext cx="2145497" cy="2145497"/>
          </a:xfrm>
          <a:prstGeom prst="rect">
            <a:avLst/>
          </a:prstGeom>
        </p:spPr>
      </p:pic>
      <p:pic>
        <p:nvPicPr>
          <p:cNvPr id="8" name="Picture 7">
            <a:extLst>
              <a:ext uri="{FF2B5EF4-FFF2-40B4-BE49-F238E27FC236}">
                <a16:creationId xmlns:a16="http://schemas.microsoft.com/office/drawing/2014/main" id="{469E9732-D183-4CDB-BCAD-C8C4C9BF20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9051" y="3048000"/>
            <a:ext cx="3810000" cy="3810000"/>
          </a:xfrm>
          <a:prstGeom prst="rect">
            <a:avLst/>
          </a:prstGeom>
        </p:spPr>
      </p:pic>
      <p:pic>
        <p:nvPicPr>
          <p:cNvPr id="3" name="Resim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4614" y="3918970"/>
            <a:ext cx="2220009" cy="2220009"/>
          </a:xfrm>
          <a:prstGeom prst="rect">
            <a:avLst/>
          </a:prstGeom>
        </p:spPr>
      </p:pic>
      <p:sp>
        <p:nvSpPr>
          <p:cNvPr id="9" name="İçerik Yer Tutucusu 2"/>
          <p:cNvSpPr txBox="1">
            <a:spLocks/>
          </p:cNvSpPr>
          <p:nvPr/>
        </p:nvSpPr>
        <p:spPr>
          <a:xfrm>
            <a:off x="883856" y="2077285"/>
            <a:ext cx="8946541" cy="122977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tr-TR" sz="2200" b="1" dirty="0"/>
              <a:t>createSolutionSLL() method</a:t>
            </a:r>
          </a:p>
          <a:p>
            <a:r>
              <a:rPr lang="tr-TR" sz="2200" b="1" dirty="0"/>
              <a:t>writeToFile(String path, String newTxtContent) method                    </a:t>
            </a:r>
          </a:p>
          <a:p>
            <a:pPr lvl="1"/>
            <a:r>
              <a:rPr lang="tr-TR" b="1" dirty="0"/>
              <a:t>You can find the function here</a:t>
            </a:r>
          </a:p>
        </p:txBody>
      </p:sp>
      <p:sp>
        <p:nvSpPr>
          <p:cNvPr id="10" name="Sağ Ok 9"/>
          <p:cNvSpPr/>
          <p:nvPr/>
        </p:nvSpPr>
        <p:spPr>
          <a:xfrm rot="2453848">
            <a:off x="3724903" y="3364884"/>
            <a:ext cx="915889" cy="49626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571879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4D2AD1-45FD-4A9F-907C-5AF02031F1BC}"/>
              </a:ext>
            </a:extLst>
          </p:cNvPr>
          <p:cNvSpPr>
            <a:spLocks noGrp="1"/>
          </p:cNvSpPr>
          <p:nvPr>
            <p:ph idx="1"/>
          </p:nvPr>
        </p:nvSpPr>
        <p:spPr>
          <a:xfrm>
            <a:off x="1056653" y="3045129"/>
            <a:ext cx="5412894" cy="1635275"/>
          </a:xfrm>
        </p:spPr>
        <p:txBody>
          <a:bodyPr>
            <a:normAutofit/>
          </a:bodyPr>
          <a:lstStyle/>
          <a:p>
            <a:r>
              <a:rPr lang="tr-TR" sz="2400" b="1" dirty="0"/>
              <a:t>UTF-8 convertion</a:t>
            </a:r>
          </a:p>
          <a:p>
            <a:r>
              <a:rPr lang="tr-TR" sz="2400" b="1" dirty="0"/>
              <a:t>Array bounds exceptions</a:t>
            </a:r>
          </a:p>
        </p:txBody>
      </p:sp>
      <p:sp>
        <p:nvSpPr>
          <p:cNvPr id="4" name="Başlık 1">
            <a:extLst>
              <a:ext uri="{FF2B5EF4-FFF2-40B4-BE49-F238E27FC236}">
                <a16:creationId xmlns:a16="http://schemas.microsoft.com/office/drawing/2014/main" id="{B9E18517-D6F1-4219-837F-7E5DD3F83199}"/>
              </a:ext>
            </a:extLst>
          </p:cNvPr>
          <p:cNvSpPr>
            <a:spLocks noGrp="1"/>
          </p:cNvSpPr>
          <p:nvPr>
            <p:ph type="title"/>
          </p:nvPr>
        </p:nvSpPr>
        <p:spPr>
          <a:xfrm>
            <a:off x="646113" y="452438"/>
            <a:ext cx="9404350" cy="1400175"/>
          </a:xfrm>
        </p:spPr>
        <p:txBody>
          <a:bodyPr/>
          <a:lstStyle/>
          <a:p>
            <a:r>
              <a:rPr lang="tr-TR" sz="6000" b="1" dirty="0">
                <a:solidFill>
                  <a:schemeClr val="accent1"/>
                </a:solidFill>
                <a:effectLst>
                  <a:innerShdw blurRad="63500" dist="50800" dir="18900000">
                    <a:prstClr val="black">
                      <a:alpha val="50000"/>
                    </a:prstClr>
                  </a:innerShdw>
                </a:effectLst>
              </a:rPr>
              <a:t>PROGRESS SUMMARY</a:t>
            </a:r>
            <a:br>
              <a:rPr lang="tr-TR" sz="5400" b="1" dirty="0">
                <a:solidFill>
                  <a:schemeClr val="accent1"/>
                </a:solidFill>
                <a:effectLst>
                  <a:innerShdw blurRad="63500" dist="50800" dir="18900000">
                    <a:prstClr val="black">
                      <a:alpha val="50000"/>
                    </a:prstClr>
                  </a:innerShdw>
                </a:effectLst>
              </a:rPr>
            </a:br>
            <a:r>
              <a:rPr lang="tr-TR" sz="3000" b="1" dirty="0" err="1">
                <a:solidFill>
                  <a:schemeClr val="accent3"/>
                </a:solidFill>
                <a:effectLst>
                  <a:innerShdw blurRad="63500" dist="50800" dir="18900000">
                    <a:prstClr val="black">
                      <a:alpha val="50000"/>
                    </a:prstClr>
                  </a:innerShdw>
                </a:effectLst>
              </a:rPr>
              <a:t>Problems</a:t>
            </a:r>
            <a:r>
              <a:rPr lang="tr-TR" sz="3000" b="1" dirty="0">
                <a:solidFill>
                  <a:schemeClr val="accent3"/>
                </a:solidFill>
                <a:effectLst>
                  <a:innerShdw blurRad="63500" dist="50800" dir="18900000">
                    <a:prstClr val="black">
                      <a:alpha val="50000"/>
                    </a:prstClr>
                  </a:innerShdw>
                </a:effectLst>
              </a:rPr>
              <a:t> </a:t>
            </a:r>
            <a:r>
              <a:rPr lang="tr-TR" sz="3000" b="1" dirty="0" err="1">
                <a:solidFill>
                  <a:schemeClr val="accent3"/>
                </a:solidFill>
                <a:effectLst>
                  <a:innerShdw blurRad="63500" dist="50800" dir="18900000">
                    <a:prstClr val="black">
                      <a:alpha val="50000"/>
                    </a:prstClr>
                  </a:innerShdw>
                </a:effectLst>
              </a:rPr>
              <a:t>Encountered</a:t>
            </a:r>
            <a:endParaRPr lang="tr-TR" dirty="0">
              <a:ea typeface="+mj-lt"/>
              <a:cs typeface="+mj-lt"/>
            </a:endParaRPr>
          </a:p>
        </p:txBody>
      </p:sp>
      <p:pic>
        <p:nvPicPr>
          <p:cNvPr id="5" name="Resim 6" descr="işaret, oda, çizim içeren bir resim&#10;&#10;Çok yüksek güvenilirlikle oluşturulmuş açıklama">
            <a:extLst>
              <a:ext uri="{FF2B5EF4-FFF2-40B4-BE49-F238E27FC236}">
                <a16:creationId xmlns:a16="http://schemas.microsoft.com/office/drawing/2014/main" id="{370EC831-7132-4E5A-BDBF-868041831F9E}"/>
              </a:ext>
            </a:extLst>
          </p:cNvPr>
          <p:cNvPicPr>
            <a:picLocks noChangeAspect="1"/>
          </p:cNvPicPr>
          <p:nvPr/>
        </p:nvPicPr>
        <p:blipFill>
          <a:blip r:embed="rId3"/>
          <a:stretch>
            <a:fillRect/>
          </a:stretch>
        </p:blipFill>
        <p:spPr>
          <a:xfrm>
            <a:off x="9322341" y="627122"/>
            <a:ext cx="2524812" cy="2524812"/>
          </a:xfrm>
          <a:prstGeom prst="rect">
            <a:avLst/>
          </a:prstGeom>
        </p:spPr>
      </p:pic>
      <p:pic>
        <p:nvPicPr>
          <p:cNvPr id="6" name="Grafik 8" descr="Yardım sağdan sola">
            <a:extLst>
              <a:ext uri="{FF2B5EF4-FFF2-40B4-BE49-F238E27FC236}">
                <a16:creationId xmlns:a16="http://schemas.microsoft.com/office/drawing/2014/main" id="{D4BFE4B8-75BF-4ADC-9496-150EBDF480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0535" y="3598333"/>
            <a:ext cx="2524812" cy="2524812"/>
          </a:xfrm>
          <a:prstGeom prst="rect">
            <a:avLst/>
          </a:prstGeom>
        </p:spPr>
      </p:pic>
    </p:spTree>
    <p:extLst>
      <p:ext uri="{BB962C8B-B14F-4D97-AF65-F5344CB8AC3E}">
        <p14:creationId xmlns:p14="http://schemas.microsoft.com/office/powerpoint/2010/main" val="262854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yon">
  <a:themeElements>
    <a:clrScheme name="İy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y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y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1442</TotalTime>
  <Words>1564</Words>
  <Application>Microsoft Office PowerPoint</Application>
  <PresentationFormat>Widescreen</PresentationFormat>
  <Paragraphs>198</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Century Gothic</vt:lpstr>
      <vt:lpstr>Times New Roman</vt:lpstr>
      <vt:lpstr>Wingdings 3</vt:lpstr>
      <vt:lpstr>İyon</vt:lpstr>
      <vt:lpstr>PROJECT – III WORD PUZZLE </vt:lpstr>
      <vt:lpstr>OUTLINE</vt:lpstr>
      <vt:lpstr>INTRODUCTION</vt:lpstr>
      <vt:lpstr>PROGRESS SUMMARY Requirements</vt:lpstr>
      <vt:lpstr>PROGRESS SUMMARY Task Sharing</vt:lpstr>
      <vt:lpstr>PROGRESS SUMMARY Scheduling</vt:lpstr>
      <vt:lpstr>PROGRESS SUMMARY Completed Tasks</vt:lpstr>
      <vt:lpstr>PowerPoint Presentation</vt:lpstr>
      <vt:lpstr>PROGRESS SUMMARY Problems Encountered</vt:lpstr>
      <vt:lpstr>ALGORITHMS AND SOLUTION STRATEGIES</vt:lpstr>
      <vt:lpstr>ALGORITHMS AND SOLUTION STRATEGIES General Game Process </vt:lpstr>
      <vt:lpstr>ALGORITHMS AND SOLUTION STRATEGIES</vt:lpstr>
      <vt:lpstr>ALGORITHMS AND SOLUTION STRATEGIES</vt:lpstr>
      <vt:lpstr>ALGORITHMS AND SOLUTION STRATEGIES</vt:lpstr>
      <vt:lpstr>ALGORITHMS AND SOLUTION STRATEGIES</vt:lpstr>
      <vt:lpstr>SCREENSHOTS</vt:lpstr>
      <vt:lpstr>SCREENSHOTS</vt:lpstr>
      <vt:lpstr>SCREENSHOTS</vt:lpstr>
      <vt:lpstr>IN CONCLUSION</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PROJECT-III  GRAPHER CME 1251 PROJECT BASED LEARNİNG-1</dc:title>
  <dc:creator>ASUS</dc:creator>
  <cp:lastModifiedBy>sadullah cihan</cp:lastModifiedBy>
  <cp:revision>284</cp:revision>
  <dcterms:created xsi:type="dcterms:W3CDTF">2019-12-26T15:15:03Z</dcterms:created>
  <dcterms:modified xsi:type="dcterms:W3CDTF">2020-05-14T18:01:37Z</dcterms:modified>
</cp:coreProperties>
</file>